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image/svg+xml" Extension="svg"/>
  <Default ContentType="image/vnd.ms-photo" Extension="wdp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5"/>
  </p:notesMasterIdLst>
  <p:sldIdLst>
    <p:sldId id="256" r:id="rId2"/>
    <p:sldId id="272" r:id="rId3"/>
    <p:sldId id="258" r:id="rId4"/>
    <p:sldId id="259" r:id="rId5"/>
    <p:sldId id="261" r:id="rId6"/>
    <p:sldId id="273" r:id="rId7"/>
    <p:sldId id="274" r:id="rId8"/>
    <p:sldId id="263" r:id="rId9"/>
    <p:sldId id="264" r:id="rId10"/>
    <p:sldId id="265" r:id="rId11"/>
    <p:sldId id="301" r:id="rId12"/>
    <p:sldId id="302" r:id="rId13"/>
    <p:sldId id="745" r:id="rId14"/>
    <p:sldId id="304" r:id="rId15"/>
    <p:sldId id="748" r:id="rId16"/>
    <p:sldId id="746" r:id="rId17"/>
    <p:sldId id="747" r:id="rId18"/>
    <p:sldId id="312" r:id="rId19"/>
    <p:sldId id="749" r:id="rId20"/>
    <p:sldId id="750" r:id="rId21"/>
    <p:sldId id="782" r:id="rId22"/>
    <p:sldId id="783" r:id="rId23"/>
    <p:sldId id="785" r:id="rId24"/>
    <p:sldId id="784" r:id="rId25"/>
    <p:sldId id="755" r:id="rId26"/>
    <p:sldId id="777" r:id="rId27"/>
    <p:sldId id="778" r:id="rId28"/>
    <p:sldId id="779" r:id="rId29"/>
    <p:sldId id="780" r:id="rId30"/>
    <p:sldId id="751" r:id="rId31"/>
    <p:sldId id="752" r:id="rId32"/>
    <p:sldId id="753" r:id="rId33"/>
    <p:sldId id="754" r:id="rId34"/>
    <p:sldId id="756" r:id="rId35"/>
    <p:sldId id="757" r:id="rId36"/>
    <p:sldId id="758" r:id="rId37"/>
    <p:sldId id="465" r:id="rId38"/>
    <p:sldId id="772" r:id="rId39"/>
    <p:sldId id="774" r:id="rId40"/>
    <p:sldId id="775" r:id="rId41"/>
    <p:sldId id="464" r:id="rId42"/>
    <p:sldId id="269" r:id="rId43"/>
    <p:sldId id="270" r:id="rId44"/>
  </p:sldIdLst>
  <p:sldSz cx="18288000" cy="10287000"/>
  <p:notesSz cx="6858000" cy="9144000"/>
  <p:embeddedFontLst>
    <p:embeddedFont>
      <p:font typeface="Aptos Narrow" panose="020B0004020202020204" pitchFamily="34" charset="0"/>
      <p:regular r:id="rId46"/>
      <p:bold r:id="rId47"/>
      <p:italic r:id="rId48"/>
      <p:boldItalic r:id="rId49"/>
    </p:embeddedFont>
    <p:embeddedFont>
      <p:font typeface="Arial Narrow" panose="020B0606020202030204" pitchFamily="34" charset="0"/>
      <p:regular r:id="rId50"/>
      <p:bold r:id="rId51"/>
      <p:italic r:id="rId52"/>
      <p:boldItalic r:id="rId53"/>
    </p:embeddedFont>
    <p:embeddedFont>
      <p:font typeface="Bahnschrift" panose="020B0502040204020203" pitchFamily="34" charset="0"/>
      <p:regular r:id="rId54"/>
      <p:bold r:id="rId55"/>
    </p:embeddedFont>
    <p:embeddedFont>
      <p:font typeface="Montserrat" panose="00000500000000000000" pitchFamily="2" charset="0"/>
      <p:regular r:id="rId56"/>
      <p:bold r:id="rId57"/>
      <p:italic r:id="rId58"/>
      <p:boldItalic r:id="rId59"/>
    </p:embeddedFont>
    <p:embeddedFont>
      <p:font typeface="Montserrat Bold" panose="00000800000000000000" charset="0"/>
      <p:regular r:id="rId60"/>
    </p:embeddedFont>
    <p:embeddedFont>
      <p:font typeface="Montserrat Medium" panose="00000600000000000000" pitchFamily="2" charset="0"/>
      <p:regular r:id="rId61"/>
      <p:italic r:id="rId62"/>
    </p:embeddedFont>
    <p:embeddedFont>
      <p:font typeface="Myanmar Text" panose="020B0502040204020203" pitchFamily="34" charset="0"/>
      <p:regular r:id="rId63"/>
      <p:bold r:id="rId64"/>
    </p:embeddedFont>
    <p:embeddedFont>
      <p:font typeface="Roboto" panose="02000000000000000000" pitchFamily="2" charset="0"/>
      <p:regular r:id="rId65"/>
      <p:bold r:id="rId66"/>
      <p:italic r:id="rId67"/>
      <p:boldItalic r:id="rId68"/>
    </p:embeddedFont>
    <p:embeddedFont>
      <p:font typeface="Telegraf Bold" panose="020B0604020202020204" charset="0"/>
      <p:regular r:id="rId69"/>
    </p:embeddedFont>
    <p:embeddedFont>
      <p:font typeface="Telegraf Medium" panose="020B0604020202020204" charset="0"/>
      <p:regular r:id="rId7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2C7E31"/>
    <a:srgbClr val="E0FFE0"/>
    <a:srgbClr val="2190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1300" y="1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63" Type="http://schemas.openxmlformats.org/officeDocument/2006/relationships/font" Target="fonts/font18.fntdata"/><Relationship Id="rId68" Type="http://schemas.openxmlformats.org/officeDocument/2006/relationships/font" Target="fonts/font2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66" Type="http://schemas.openxmlformats.org/officeDocument/2006/relationships/font" Target="fonts/font21.fntdata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1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64" Type="http://schemas.openxmlformats.org/officeDocument/2006/relationships/font" Target="fonts/font19.fntdata"/><Relationship Id="rId69" Type="http://schemas.openxmlformats.org/officeDocument/2006/relationships/font" Target="fonts/font24.fntdata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font" Target="fonts/font14.fntdata"/><Relationship Id="rId67" Type="http://schemas.openxmlformats.org/officeDocument/2006/relationships/font" Target="fonts/font2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62" Type="http://schemas.openxmlformats.org/officeDocument/2006/relationships/font" Target="fonts/font17.fntdata"/><Relationship Id="rId70" Type="http://schemas.openxmlformats.org/officeDocument/2006/relationships/font" Target="fonts/font2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60" Type="http://schemas.openxmlformats.org/officeDocument/2006/relationships/font" Target="fonts/font15.fntdata"/><Relationship Id="rId65" Type="http://schemas.openxmlformats.org/officeDocument/2006/relationships/font" Target="fonts/font20.fntdata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CC6E8-2B8F-445C-868B-CE8246E6FA15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7DAA2-F300-4F92-84EB-7DBC5DBBE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0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11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003806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12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671992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C7093-262A-AEBD-5BB3-B2043B15D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59FF49-FB4A-3D3C-9E68-71861AB186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B23608-19A9-CB5B-0FEA-5722251E4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D01AFD-6EA9-5AE7-3F0E-ABE2C79E0F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13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449557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14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497311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E0F62-32A8-DFE6-D497-D73EB07E2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6222F2-760A-3B8F-9127-0DB3FDFE8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6EAC78-EC94-5BF3-3194-781FCFECE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8CF2F-056C-1A27-DC8E-37E316BA96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15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19643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2782B-89EC-7481-AC16-2314F16E9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0774E2-1E04-DC22-8090-F0DAF522BD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47F774-1D8B-CDA5-0539-62B7A7285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0B848-A894-9B8C-7C6E-21F7E9796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16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681128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901ED-6CA9-12F7-1673-52C0F13BF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C1AF57-CD00-CE2F-1435-6B95CA2E44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E017DF-3252-2886-37A2-7B3A1DD5B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7D0FF-6E11-25E4-7D38-293DA9EB06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17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43071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18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120110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8C5A6-BD01-195C-6DE4-21FE24666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DA9A8E-DAF3-6D09-D899-548686084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36F783-C64A-65F5-E125-69ACD9AAF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2981A1-D7F7-1571-F721-45DEDB4C03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19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813594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D315D-D5F2-BF23-26F6-7E0BE8A79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722FD6-D991-2E89-7C3B-E17E7DB381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D4C420-BBB2-88A2-CFE0-936BBCAEF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ED6EF-951C-3151-9A9A-8D83FC7E6C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20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794235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9DB3F-C6A8-7FC9-E764-044AD70BF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90EC1B-90ED-4DED-4054-D25D13391D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80BFB3-7230-3E63-5C99-C027EA86B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22591-F1AD-9E88-59AD-EAA928C68F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25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518181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0B4E5-5EBD-D355-D9E8-C7EC5C09B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EFB419-D181-C2AC-84D8-8BB7DA5187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EE9B78-2FA1-A0D8-DED1-5A027F23A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73E2E-5FB7-95B6-8D6A-982562485A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26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1504853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DE37D-B859-2173-D730-4A1CAAACD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E4338-2981-33A2-9D40-C167596B2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983D24-AC13-18E3-C0C4-DCE4B526D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032F9D-0E08-CB2E-19A1-D1DC68553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27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563610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A2005-EB89-B26D-773C-44FB6D8A7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5B8C09-6C73-189E-5BB9-C56ECBD68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9D71D7-6339-DB47-4FEF-8929294F7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7D141-B993-29C9-485F-962336BB39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28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93913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25C5-41AA-14FB-7AC4-63DBB3D45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96DA4-4AA3-3FD1-ED63-8BF67EE80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5E3ACE-E8DA-FCA6-373A-22CDC0D36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C8EC44-EBC5-8C70-4D8A-3602D3DA2D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29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1029324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5BEB1-4A41-4566-2C25-66D69548F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6A5DD8-BB90-F902-5EDA-5765D95E98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1785B5-05B9-A93F-C577-F143557D9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72395-D25B-08AE-A1BC-94B5ADDE1F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30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316575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CBDA5-DB13-0888-06A7-6B78413CF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A7551E-4A8C-7B51-A79B-B18EFA2913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B8B020-2C9C-AC94-377A-12CAD4EE8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07AA3-58EA-3945-D6E6-6C82E84397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31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1583128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CFAC7-697A-8470-4FA6-677252F20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3917F4-4A83-DFF3-FB89-82F24138F7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85CCBC-6F57-5B1C-0F09-B1AF9342D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0570B-421F-CA4C-4517-6DE484E27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32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0088327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63E24-0500-C527-F533-673781EA9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2CF73E-1B6F-B034-7272-67F6954B0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E45B6E-11EA-A133-6622-DE7643279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CBA1F-90D5-2F0A-60E3-8EE9E17554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33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7021401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4CFF4-FF09-A5CE-5883-DC3DB612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58C45E-8837-2920-90CF-4A43BAB2EE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69D08-266B-E621-6202-7DB4B1E4A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89280-537C-1732-1611-CC8EF912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34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280218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81A8E-269B-8577-49E7-51FDB5C1E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42CD64-AB31-8CBB-AB05-D16C3408D0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6885F3-1F24-5A36-7071-9FBDDEA6C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2F477-764C-4074-8FEB-AE15D44D57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35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4002789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2CE65-BC4F-D8E7-D6C9-A71F99536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4A0D6B-E521-9E54-FF04-052784CCC3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F5AC58-35DE-716F-4BF9-ADD8FDEEE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57978-7903-F86B-8450-44F4FA0C4B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36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9836748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17DAA2-F300-4F92-84EB-7DBC5DBBE18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39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2BC57-1D8D-9F59-24F9-1E823227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44" y="760614"/>
            <a:ext cx="15773400" cy="1673151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47">
            <a:extLst>
              <a:ext uri="{FF2B5EF4-FFF2-40B4-BE49-F238E27FC236}">
                <a16:creationId xmlns:a16="http://schemas.microsoft.com/office/drawing/2014/main" id="{561744A6-D3EA-42C3-8E71-3BB8BA1E6149}"/>
              </a:ext>
            </a:extLst>
          </p:cNvPr>
          <p:cNvSpPr>
            <a:spLocks noGrp="1"/>
          </p:cNvSpPr>
          <p:nvPr>
            <p:ph type="chart" sz="quarter" idx="27" hasCustomPrompt="1"/>
          </p:nvPr>
        </p:nvSpPr>
        <p:spPr>
          <a:xfrm>
            <a:off x="881744" y="2433766"/>
            <a:ext cx="16334694" cy="62336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 dirty="0"/>
              <a:t>Click to edit master text style</a:t>
            </a: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C82179-6F61-D1EC-D800-74B748B37F0E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03A51-0211-9F66-D20B-444BC94AA39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05647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svg"/><Relationship Id="rId7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microsoft.com/office/2007/relationships/hdphoto" Target="../media/hdphoto2.wdp"/><Relationship Id="rId5" Type="http://schemas.openxmlformats.org/officeDocument/2006/relationships/image" Target="../media/image10.svg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5" Type="http://schemas.openxmlformats.org/officeDocument/2006/relationships/image" Target="../media/image3.jpe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8.svg"/><Relationship Id="rId7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32.jpg"/><Relationship Id="rId5" Type="http://schemas.openxmlformats.org/officeDocument/2006/relationships/image" Target="../media/image10.svg"/><Relationship Id="rId10" Type="http://schemas.openxmlformats.org/officeDocument/2006/relationships/image" Target="../media/image31.jpg"/><Relationship Id="rId4" Type="http://schemas.openxmlformats.org/officeDocument/2006/relationships/image" Target="../media/image9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 ?><Relationships xmlns="http://schemas.openxmlformats.org/package/2006/relationships"><Relationship Id="rId8" Target="../media/image36.png" Type="http://schemas.openxmlformats.org/officeDocument/2006/relationships/image"/><Relationship Id="rId13" Target="../media/image41.png" Type="http://schemas.openxmlformats.org/officeDocument/2006/relationships/image"/><Relationship Id="rId3" Target="../media/image28.svg" Type="http://schemas.openxmlformats.org/officeDocument/2006/relationships/image"/><Relationship Id="rId7" Target="../media/image35.jpeg" Type="http://schemas.openxmlformats.org/officeDocument/2006/relationships/image"/><Relationship Id="rId12" Target="../media/image40.png" Type="http://schemas.openxmlformats.org/officeDocument/2006/relationships/image"/><Relationship Id="rId2" Target="../media/image27.pn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34.png" Type="http://schemas.openxmlformats.org/officeDocument/2006/relationships/image"/><Relationship Id="rId11" Target="../media/image39.png" Type="http://schemas.openxmlformats.org/officeDocument/2006/relationships/image"/><Relationship Id="rId5" Target="../media/image33.png" Type="http://schemas.openxmlformats.org/officeDocument/2006/relationships/image"/><Relationship Id="rId10" Target="../media/image38.png" Type="http://schemas.openxmlformats.org/officeDocument/2006/relationships/image"/><Relationship Id="rId4" Target="../media/image3.jpe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47.pn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jpe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9.xml.rels><?xml version="1.0" encoding="UTF-8" standalone="yes" ?><Relationships xmlns="http://schemas.openxmlformats.org/package/2006/relationships"><Relationship Id="rId3" Target="../media/image47.png" Type="http://schemas.openxmlformats.org/officeDocument/2006/relationships/image"/><Relationship Id="rId7" Target="../media/image79.jpeg" Type="http://schemas.openxmlformats.org/officeDocument/2006/relationships/image"/><Relationship Id="rId2" Target="../notesSlides/notesSlide9.xml" Type="http://schemas.openxmlformats.org/officeDocument/2006/relationships/notesSlide"/><Relationship Id="rId1" Target="../slideLayouts/slideLayout12.xml" Type="http://schemas.openxmlformats.org/officeDocument/2006/relationships/slideLayout"/><Relationship Id="rId6" Target="../media/image78.jpg" Type="http://schemas.openxmlformats.org/officeDocument/2006/relationships/image"/><Relationship Id="rId5" Target="../media/image77.png" Type="http://schemas.openxmlformats.org/officeDocument/2006/relationships/image"/><Relationship Id="rId4" Target="../media/image76.png" Type="http://schemas.openxmlformats.org/officeDocument/2006/relationships/image"/></Relationships>
</file>

<file path=ppt/slides/_rels/slide20.xml.rels><?xml version="1.0" encoding="UTF-8" standalone="yes" ?><Relationships xmlns="http://schemas.openxmlformats.org/package/2006/relationships"><Relationship Id="rId8" Target="../media/image84.jpg" Type="http://schemas.openxmlformats.org/officeDocument/2006/relationships/image"/><Relationship Id="rId13" Target="../media/image89.jpeg" Type="http://schemas.openxmlformats.org/officeDocument/2006/relationships/image"/><Relationship Id="rId3" Target="../media/image47.png" Type="http://schemas.openxmlformats.org/officeDocument/2006/relationships/image"/><Relationship Id="rId7" Target="../media/image83.jpg" Type="http://schemas.openxmlformats.org/officeDocument/2006/relationships/image"/><Relationship Id="rId12" Target="../media/image88.jpeg" Type="http://schemas.openxmlformats.org/officeDocument/2006/relationships/image"/><Relationship Id="rId2" Target="../notesSlides/notesSlide10.xml" Type="http://schemas.openxmlformats.org/officeDocument/2006/relationships/notesSlide"/><Relationship Id="rId1" Target="../slideLayouts/slideLayout12.xml" Type="http://schemas.openxmlformats.org/officeDocument/2006/relationships/slideLayout"/><Relationship Id="rId6" Target="../media/image82.jpg" Type="http://schemas.openxmlformats.org/officeDocument/2006/relationships/image"/><Relationship Id="rId11" Target="../media/image87.png" Type="http://schemas.openxmlformats.org/officeDocument/2006/relationships/image"/><Relationship Id="rId5" Target="../media/image81.jpeg" Type="http://schemas.openxmlformats.org/officeDocument/2006/relationships/image"/><Relationship Id="rId10" Target="../media/image86.jpeg" Type="http://schemas.openxmlformats.org/officeDocument/2006/relationships/image"/><Relationship Id="rId4" Target="../media/image80.jpeg" Type="http://schemas.openxmlformats.org/officeDocument/2006/relationships/image"/><Relationship Id="rId9" Target="../media/image85.jpg" Type="http://schemas.openxmlformats.org/officeDocument/2006/relationships/image"/><Relationship Id="rId14" Target="../media/image90.jpeg" Type="http://schemas.openxmlformats.org/officeDocument/2006/relationships/image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2.xml.rels><?xml version="1.0" encoding="UTF-8" standalone="yes" ?><Relationships xmlns="http://schemas.openxmlformats.org/package/2006/relationships"><Relationship Id="rId3" Target="../media/image94.jpeg" Type="http://schemas.openxmlformats.org/officeDocument/2006/relationships/image"/><Relationship Id="rId7" Target="../media/image98.jpeg" Type="http://schemas.openxmlformats.org/officeDocument/2006/relationships/image"/><Relationship Id="rId2" Target="../media/image47.png" Type="http://schemas.openxmlformats.org/officeDocument/2006/relationships/image"/><Relationship Id="rId1" Target="../slideLayouts/slideLayout12.xml" Type="http://schemas.openxmlformats.org/officeDocument/2006/relationships/slideLayout"/><Relationship Id="rId6" Target="../media/image97.jpeg" Type="http://schemas.openxmlformats.org/officeDocument/2006/relationships/image"/><Relationship Id="rId5" Target="../media/image96.jpeg" Type="http://schemas.openxmlformats.org/officeDocument/2006/relationships/image"/><Relationship Id="rId4" Target="../media/image95.jpg" Type="http://schemas.openxmlformats.org/officeDocument/2006/relationships/image"/></Relationships>
</file>

<file path=ppt/slides/_rels/slide23.xml.rels><?xml version="1.0" encoding="UTF-8" standalone="yes" ?><Relationships xmlns="http://schemas.openxmlformats.org/package/2006/relationships"><Relationship Id="rId3" Target="../media/image99.jpeg" Type="http://schemas.openxmlformats.org/officeDocument/2006/relationships/image"/><Relationship Id="rId2" Target="../media/image47.png" Type="http://schemas.openxmlformats.org/officeDocument/2006/relationships/image"/><Relationship Id="rId1" Target="../slideLayouts/slideLayout12.xml" Type="http://schemas.openxmlformats.org/officeDocument/2006/relationships/slideLayout"/><Relationship Id="rId6" Target="../media/image102.jpeg" Type="http://schemas.openxmlformats.org/officeDocument/2006/relationships/image"/><Relationship Id="rId5" Target="../media/image101.jpeg" Type="http://schemas.openxmlformats.org/officeDocument/2006/relationships/image"/><Relationship Id="rId4" Target="../media/image100.jpg" Type="http://schemas.openxmlformats.org/officeDocument/2006/relationships/image"/></Relationships>
</file>

<file path=ppt/slides/_rels/slide24.xml.rels><?xml version="1.0" encoding="UTF-8" standalone="yes" ?><Relationships xmlns="http://schemas.openxmlformats.org/package/2006/relationships"><Relationship Id="rId3" Target="../media/image103.jpeg" Type="http://schemas.openxmlformats.org/officeDocument/2006/relationships/image"/><Relationship Id="rId7" Target="../media/image107.jpeg" Type="http://schemas.openxmlformats.org/officeDocument/2006/relationships/image"/><Relationship Id="rId2" Target="../media/image47.png" Type="http://schemas.openxmlformats.org/officeDocument/2006/relationships/image"/><Relationship Id="rId1" Target="../slideLayouts/slideLayout12.xml" Type="http://schemas.openxmlformats.org/officeDocument/2006/relationships/slideLayout"/><Relationship Id="rId6" Target="../media/image106.jpeg" Type="http://schemas.openxmlformats.org/officeDocument/2006/relationships/image"/><Relationship Id="rId5" Target="../media/image105.jpeg" Type="http://schemas.openxmlformats.org/officeDocument/2006/relationships/image"/><Relationship Id="rId4" Target="../media/image104.jpeg" Type="http://schemas.openxmlformats.org/officeDocument/2006/relationships/image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4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47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jpeg"/><Relationship Id="rId3" Type="http://schemas.openxmlformats.org/officeDocument/2006/relationships/image" Target="../media/image47.png"/><Relationship Id="rId7" Type="http://schemas.openxmlformats.org/officeDocument/2006/relationships/image" Target="../media/image1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0.jpe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5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7.jpeg"/><Relationship Id="rId5" Type="http://schemas.openxmlformats.org/officeDocument/2006/relationships/image" Target="../media/image156.jpeg"/><Relationship Id="rId4" Type="http://schemas.openxmlformats.org/officeDocument/2006/relationships/image" Target="../media/image155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47.png"/><Relationship Id="rId7" Type="http://schemas.openxmlformats.org/officeDocument/2006/relationships/image" Target="../media/image16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0.jpeg"/><Relationship Id="rId5" Type="http://schemas.openxmlformats.org/officeDocument/2006/relationships/image" Target="../media/image157.jpeg"/><Relationship Id="rId4" Type="http://schemas.openxmlformats.org/officeDocument/2006/relationships/image" Target="../media/image159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jpeg"/><Relationship Id="rId3" Type="http://schemas.openxmlformats.org/officeDocument/2006/relationships/image" Target="../media/image47.png"/><Relationship Id="rId7" Type="http://schemas.openxmlformats.org/officeDocument/2006/relationships/image" Target="../media/image16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5.jpeg"/><Relationship Id="rId5" Type="http://schemas.openxmlformats.org/officeDocument/2006/relationships/image" Target="../media/image164.png"/><Relationship Id="rId10" Type="http://schemas.openxmlformats.org/officeDocument/2006/relationships/image" Target="../media/image169.jpeg"/><Relationship Id="rId4" Type="http://schemas.openxmlformats.org/officeDocument/2006/relationships/image" Target="../media/image163.jpeg"/><Relationship Id="rId9" Type="http://schemas.openxmlformats.org/officeDocument/2006/relationships/image" Target="../media/image16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7" Type="http://schemas.openxmlformats.org/officeDocument/2006/relationships/image" Target="../media/image174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png"/><Relationship Id="rId5" Type="http://schemas.openxmlformats.org/officeDocument/2006/relationships/image" Target="../media/image172.svg"/><Relationship Id="rId4" Type="http://schemas.openxmlformats.org/officeDocument/2006/relationships/image" Target="../media/image17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7" Type="http://schemas.openxmlformats.org/officeDocument/2006/relationships/image" Target="../media/image174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png"/><Relationship Id="rId5" Type="http://schemas.openxmlformats.org/officeDocument/2006/relationships/image" Target="../media/image172.svg"/><Relationship Id="rId4" Type="http://schemas.openxmlformats.org/officeDocument/2006/relationships/image" Target="../media/image17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7" Type="http://schemas.openxmlformats.org/officeDocument/2006/relationships/image" Target="../media/image174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png"/><Relationship Id="rId5" Type="http://schemas.openxmlformats.org/officeDocument/2006/relationships/image" Target="../media/image172.svg"/><Relationship Id="rId4" Type="http://schemas.openxmlformats.org/officeDocument/2006/relationships/image" Target="../media/image17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13" Type="http://schemas.openxmlformats.org/officeDocument/2006/relationships/image" Target="../media/image194.svg"/><Relationship Id="rId18" Type="http://schemas.openxmlformats.org/officeDocument/2006/relationships/image" Target="../media/image3.jpeg"/><Relationship Id="rId3" Type="http://schemas.openxmlformats.org/officeDocument/2006/relationships/image" Target="../media/image184.svg"/><Relationship Id="rId7" Type="http://schemas.openxmlformats.org/officeDocument/2006/relationships/image" Target="../media/image188.svg"/><Relationship Id="rId12" Type="http://schemas.openxmlformats.org/officeDocument/2006/relationships/image" Target="../media/image193.png"/><Relationship Id="rId17" Type="http://schemas.openxmlformats.org/officeDocument/2006/relationships/hyperlink" Target="https://apblbd.com" TargetMode="External"/><Relationship Id="rId2" Type="http://schemas.openxmlformats.org/officeDocument/2006/relationships/image" Target="../media/image183.png"/><Relationship Id="rId16" Type="http://schemas.openxmlformats.org/officeDocument/2006/relationships/image" Target="../media/image19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7.png"/><Relationship Id="rId11" Type="http://schemas.openxmlformats.org/officeDocument/2006/relationships/image" Target="../media/image192.svg"/><Relationship Id="rId5" Type="http://schemas.openxmlformats.org/officeDocument/2006/relationships/image" Target="../media/image186.svg"/><Relationship Id="rId15" Type="http://schemas.openxmlformats.org/officeDocument/2006/relationships/image" Target="../media/image196.png"/><Relationship Id="rId10" Type="http://schemas.openxmlformats.org/officeDocument/2006/relationships/image" Target="../media/image191.png"/><Relationship Id="rId4" Type="http://schemas.openxmlformats.org/officeDocument/2006/relationships/image" Target="../media/image185.png"/><Relationship Id="rId9" Type="http://schemas.openxmlformats.org/officeDocument/2006/relationships/image" Target="../media/image190.svg"/><Relationship Id="rId14" Type="http://schemas.openxmlformats.org/officeDocument/2006/relationships/image" Target="../media/image19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svg"/><Relationship Id="rId7" Type="http://schemas.openxmlformats.org/officeDocument/2006/relationships/image" Target="../media/image202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01.svg"/><Relationship Id="rId4" Type="http://schemas.openxmlformats.org/officeDocument/2006/relationships/image" Target="../media/image2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622526">
            <a:off x="13774032" y="3994950"/>
            <a:ext cx="10828608" cy="5938596"/>
          </a:xfrm>
          <a:custGeom>
            <a:avLst/>
            <a:gdLst/>
            <a:ahLst/>
            <a:cxnLst/>
            <a:rect l="l" t="t" r="r" b="b"/>
            <a:pathLst>
              <a:path w="10828608" h="5938596">
                <a:moveTo>
                  <a:pt x="0" y="0"/>
                </a:moveTo>
                <a:lnTo>
                  <a:pt x="10828608" y="0"/>
                </a:lnTo>
                <a:lnTo>
                  <a:pt x="10828608" y="5938596"/>
                </a:lnTo>
                <a:lnTo>
                  <a:pt x="0" y="5938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9948"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2697135" y="3066378"/>
            <a:ext cx="13084230" cy="4154243"/>
          </a:xfrm>
          <a:custGeom>
            <a:avLst/>
            <a:gdLst/>
            <a:ahLst/>
            <a:cxnLst/>
            <a:rect l="l" t="t" r="r" b="b"/>
            <a:pathLst>
              <a:path w="13084230" h="4154243">
                <a:moveTo>
                  <a:pt x="0" y="0"/>
                </a:moveTo>
                <a:lnTo>
                  <a:pt x="13084230" y="0"/>
                </a:lnTo>
                <a:lnTo>
                  <a:pt x="13084230" y="4154244"/>
                </a:lnTo>
                <a:lnTo>
                  <a:pt x="0" y="41542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-4456250" y="2974104"/>
            <a:ext cx="10393059" cy="4444852"/>
          </a:xfrm>
          <a:custGeom>
            <a:avLst/>
            <a:gdLst/>
            <a:ahLst/>
            <a:cxnLst/>
            <a:rect l="l" t="t" r="r" b="b"/>
            <a:pathLst>
              <a:path w="10393059" h="4444852">
                <a:moveTo>
                  <a:pt x="0" y="0"/>
                </a:moveTo>
                <a:lnTo>
                  <a:pt x="10393059" y="0"/>
                </a:lnTo>
                <a:lnTo>
                  <a:pt x="10393059" y="4444851"/>
                </a:lnTo>
                <a:lnTo>
                  <a:pt x="0" y="44448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7548" r="-18004" b="-8111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294761" y="6624205"/>
            <a:ext cx="388897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Company Profile</a:t>
            </a:r>
          </a:p>
        </p:txBody>
      </p:sp>
      <p:sp>
        <p:nvSpPr>
          <p:cNvPr id="6" name="Freeform 6"/>
          <p:cNvSpPr/>
          <p:nvPr/>
        </p:nvSpPr>
        <p:spPr>
          <a:xfrm>
            <a:off x="15540518" y="0"/>
            <a:ext cx="2747482" cy="1543709"/>
          </a:xfrm>
          <a:custGeom>
            <a:avLst/>
            <a:gdLst/>
            <a:ahLst/>
            <a:cxnLst/>
            <a:rect l="l" t="t" r="r" b="b"/>
            <a:pathLst>
              <a:path w="2747482" h="1543709">
                <a:moveTo>
                  <a:pt x="0" y="0"/>
                </a:moveTo>
                <a:lnTo>
                  <a:pt x="2747482" y="0"/>
                </a:lnTo>
                <a:lnTo>
                  <a:pt x="2747482" y="1543709"/>
                </a:lnTo>
                <a:lnTo>
                  <a:pt x="0" y="15437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31A28-B142-B794-77EE-13D84F685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9CA288E2-B5D1-C147-890A-DC9EC895264F}"/>
              </a:ext>
            </a:extLst>
          </p:cNvPr>
          <p:cNvSpPr/>
          <p:nvPr/>
        </p:nvSpPr>
        <p:spPr>
          <a:xfrm rot="-1285694">
            <a:off x="15961951" y="7593765"/>
            <a:ext cx="5477797" cy="3903174"/>
          </a:xfrm>
          <a:custGeom>
            <a:avLst/>
            <a:gdLst/>
            <a:ahLst/>
            <a:cxnLst/>
            <a:rect l="l" t="t" r="r" b="b"/>
            <a:pathLst>
              <a:path w="5477797" h="3903174">
                <a:moveTo>
                  <a:pt x="0" y="0"/>
                </a:moveTo>
                <a:lnTo>
                  <a:pt x="5477796" y="0"/>
                </a:lnTo>
                <a:lnTo>
                  <a:pt x="5477796" y="3903174"/>
                </a:lnTo>
                <a:lnTo>
                  <a:pt x="0" y="39031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369" t="-6187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0C61553-D3F9-AAD3-C5AA-FAC95A776AFE}"/>
              </a:ext>
            </a:extLst>
          </p:cNvPr>
          <p:cNvSpPr/>
          <p:nvPr/>
        </p:nvSpPr>
        <p:spPr>
          <a:xfrm>
            <a:off x="638100" y="4476751"/>
            <a:ext cx="390600" cy="508201"/>
          </a:xfrm>
          <a:custGeom>
            <a:avLst/>
            <a:gdLst/>
            <a:ahLst/>
            <a:cxnLst/>
            <a:rect l="l" t="t" r="r" b="b"/>
            <a:pathLst>
              <a:path w="390600" h="508201">
                <a:moveTo>
                  <a:pt x="0" y="0"/>
                </a:moveTo>
                <a:lnTo>
                  <a:pt x="390600" y="0"/>
                </a:lnTo>
                <a:lnTo>
                  <a:pt x="390600" y="508201"/>
                </a:lnTo>
                <a:lnTo>
                  <a:pt x="0" y="5082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79321" t="-23469" r="-174338" b="-358046"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7843D2-C282-FE68-9F8C-E322E3B0B7AC}"/>
              </a:ext>
            </a:extLst>
          </p:cNvPr>
          <p:cNvSpPr txBox="1"/>
          <p:nvPr/>
        </p:nvSpPr>
        <p:spPr>
          <a:xfrm>
            <a:off x="6746738" y="54339"/>
            <a:ext cx="4794523" cy="113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40"/>
              </a:lnSpc>
            </a:pPr>
            <a:r>
              <a:rPr lang="en-US" sz="740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Agenda</a:t>
            </a:r>
          </a:p>
        </p:txBody>
      </p:sp>
      <p:sp>
        <p:nvSpPr>
          <p:cNvPr id="57" name="Freeform 57">
            <a:extLst>
              <a:ext uri="{FF2B5EF4-FFF2-40B4-BE49-F238E27FC236}">
                <a16:creationId xmlns:a16="http://schemas.microsoft.com/office/drawing/2014/main" id="{A3C5DBEA-2215-14C6-E945-6EA877CC048B}"/>
              </a:ext>
            </a:extLst>
          </p:cNvPr>
          <p:cNvSpPr/>
          <p:nvPr/>
        </p:nvSpPr>
        <p:spPr>
          <a:xfrm>
            <a:off x="0" y="16513"/>
            <a:ext cx="2315325" cy="1300896"/>
          </a:xfrm>
          <a:custGeom>
            <a:avLst/>
            <a:gdLst/>
            <a:ahLst/>
            <a:cxnLst/>
            <a:rect l="l" t="t" r="r" b="b"/>
            <a:pathLst>
              <a:path w="2315325" h="1300896">
                <a:moveTo>
                  <a:pt x="0" y="0"/>
                </a:moveTo>
                <a:lnTo>
                  <a:pt x="2315325" y="0"/>
                </a:lnTo>
                <a:lnTo>
                  <a:pt x="2315325" y="1300896"/>
                </a:lnTo>
                <a:lnTo>
                  <a:pt x="0" y="13008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8" name="Freeform 58">
            <a:extLst>
              <a:ext uri="{FF2B5EF4-FFF2-40B4-BE49-F238E27FC236}">
                <a16:creationId xmlns:a16="http://schemas.microsoft.com/office/drawing/2014/main" id="{B9CD0DB6-9A12-F76A-C950-095DA16403C4}"/>
              </a:ext>
            </a:extLst>
          </p:cNvPr>
          <p:cNvSpPr/>
          <p:nvPr/>
        </p:nvSpPr>
        <p:spPr>
          <a:xfrm>
            <a:off x="14374420" y="0"/>
            <a:ext cx="3706792" cy="1176906"/>
          </a:xfrm>
          <a:custGeom>
            <a:avLst/>
            <a:gdLst/>
            <a:ahLst/>
            <a:cxnLst/>
            <a:rect l="l" t="t" r="r" b="b"/>
            <a:pathLst>
              <a:path w="3706792" h="1176906">
                <a:moveTo>
                  <a:pt x="0" y="0"/>
                </a:moveTo>
                <a:lnTo>
                  <a:pt x="3706791" y="0"/>
                </a:lnTo>
                <a:lnTo>
                  <a:pt x="3706791" y="1176906"/>
                </a:lnTo>
                <a:lnTo>
                  <a:pt x="0" y="11769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09B6820-C5A8-DAE0-0396-D35AB3A657F7}"/>
              </a:ext>
            </a:extLst>
          </p:cNvPr>
          <p:cNvGrpSpPr/>
          <p:nvPr/>
        </p:nvGrpSpPr>
        <p:grpSpPr>
          <a:xfrm>
            <a:off x="3575875" y="1176906"/>
            <a:ext cx="10673525" cy="8707348"/>
            <a:chOff x="2412752" y="420880"/>
            <a:chExt cx="7427285" cy="6207312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B0DD42A-E115-E00A-BB34-065ADE41A4A8}"/>
                </a:ext>
              </a:extLst>
            </p:cNvPr>
            <p:cNvSpPr/>
            <p:nvPr/>
          </p:nvSpPr>
          <p:spPr>
            <a:xfrm>
              <a:off x="2622790" y="420880"/>
              <a:ext cx="6207312" cy="6207312"/>
            </a:xfrm>
            <a:custGeom>
              <a:avLst/>
              <a:gdLst>
                <a:gd name="connsiteX0" fmla="*/ 4327899 w 5780299"/>
                <a:gd name="connsiteY0" fmla="*/ 2866386 h 5780299"/>
                <a:gd name="connsiteX1" fmla="*/ 4327899 w 5780299"/>
                <a:gd name="connsiteY1" fmla="*/ 2866386 h 5780299"/>
                <a:gd name="connsiteX2" fmla="*/ 2913820 w 5780299"/>
                <a:gd name="connsiteY2" fmla="*/ 1453164 h 5780299"/>
                <a:gd name="connsiteX3" fmla="*/ 2913820 w 5780299"/>
                <a:gd name="connsiteY3" fmla="*/ 1453164 h 5780299"/>
                <a:gd name="connsiteX4" fmla="*/ 1453176 w 5780299"/>
                <a:gd name="connsiteY4" fmla="*/ -44 h 5780299"/>
                <a:gd name="connsiteX5" fmla="*/ -32 w 5780299"/>
                <a:gd name="connsiteY5" fmla="*/ 1460591 h 5780299"/>
                <a:gd name="connsiteX6" fmla="*/ 1453176 w 5780299"/>
                <a:gd name="connsiteY6" fmla="*/ 2913808 h 5780299"/>
                <a:gd name="connsiteX7" fmla="*/ 1453176 w 5780299"/>
                <a:gd name="connsiteY7" fmla="*/ 2913808 h 5780299"/>
                <a:gd name="connsiteX8" fmla="*/ 2866398 w 5780299"/>
                <a:gd name="connsiteY8" fmla="*/ 4327030 h 5780299"/>
                <a:gd name="connsiteX9" fmla="*/ 2866398 w 5780299"/>
                <a:gd name="connsiteY9" fmla="*/ 4327030 h 5780299"/>
                <a:gd name="connsiteX10" fmla="*/ 4327043 w 5780299"/>
                <a:gd name="connsiteY10" fmla="*/ 5780246 h 5780299"/>
                <a:gd name="connsiteX11" fmla="*/ 5780259 w 5780299"/>
                <a:gd name="connsiteY11" fmla="*/ 4319603 h 5780299"/>
                <a:gd name="connsiteX12" fmla="*/ 4327899 w 5780299"/>
                <a:gd name="connsiteY12" fmla="*/ 2866386 h 578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780299" h="5780299">
                  <a:moveTo>
                    <a:pt x="4327899" y="2866386"/>
                  </a:moveTo>
                  <a:lnTo>
                    <a:pt x="4327899" y="2866386"/>
                  </a:lnTo>
                  <a:cubicBezTo>
                    <a:pt x="3548042" y="2864501"/>
                    <a:pt x="2916163" y="2233021"/>
                    <a:pt x="2913820" y="1453164"/>
                  </a:cubicBezTo>
                  <a:lnTo>
                    <a:pt x="2913820" y="1453164"/>
                  </a:lnTo>
                  <a:cubicBezTo>
                    <a:pt x="2911763" y="648527"/>
                    <a:pt x="2257802" y="-2098"/>
                    <a:pt x="1453176" y="-44"/>
                  </a:cubicBezTo>
                  <a:cubicBezTo>
                    <a:pt x="648539" y="2010"/>
                    <a:pt x="-2086" y="655963"/>
                    <a:pt x="-32" y="1460591"/>
                  </a:cubicBezTo>
                  <a:cubicBezTo>
                    <a:pt x="2017" y="2262332"/>
                    <a:pt x="651442" y="2911751"/>
                    <a:pt x="1453176" y="2913808"/>
                  </a:cubicBezTo>
                  <a:lnTo>
                    <a:pt x="1453176" y="2913808"/>
                  </a:lnTo>
                  <a:cubicBezTo>
                    <a:pt x="2232777" y="2916007"/>
                    <a:pt x="2864199" y="3547429"/>
                    <a:pt x="2866398" y="4327030"/>
                  </a:cubicBezTo>
                  <a:lnTo>
                    <a:pt x="2866398" y="4327030"/>
                  </a:lnTo>
                  <a:cubicBezTo>
                    <a:pt x="2868455" y="5131655"/>
                    <a:pt x="3522417" y="5782303"/>
                    <a:pt x="4327043" y="5780246"/>
                  </a:cubicBezTo>
                  <a:cubicBezTo>
                    <a:pt x="5131696" y="5778190"/>
                    <a:pt x="5782316" y="5124228"/>
                    <a:pt x="5780259" y="4319603"/>
                  </a:cubicBezTo>
                  <a:cubicBezTo>
                    <a:pt x="5778202" y="3518177"/>
                    <a:pt x="5129297" y="2868900"/>
                    <a:pt x="4327899" y="2866386"/>
                  </a:cubicBezTo>
                  <a:close/>
                </a:path>
              </a:pathLst>
            </a:custGeom>
            <a:solidFill>
              <a:schemeClr val="bg1"/>
            </a:solidFill>
            <a:ln w="28528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A5E07E5-98D6-FF17-6B6D-06F6908A7157}"/>
                </a:ext>
              </a:extLst>
            </p:cNvPr>
            <p:cNvSpPr/>
            <p:nvPr/>
          </p:nvSpPr>
          <p:spPr>
            <a:xfrm>
              <a:off x="2760835" y="558925"/>
              <a:ext cx="2853019" cy="2853019"/>
            </a:xfrm>
            <a:custGeom>
              <a:avLst/>
              <a:gdLst>
                <a:gd name="connsiteX0" fmla="*/ 2656755 w 2656754"/>
                <a:gd name="connsiteY0" fmla="*/ 1328378 h 2656754"/>
                <a:gd name="connsiteX1" fmla="*/ 1328378 w 2656754"/>
                <a:gd name="connsiteY1" fmla="*/ 2656755 h 2656754"/>
                <a:gd name="connsiteX2" fmla="*/ 0 w 2656754"/>
                <a:gd name="connsiteY2" fmla="*/ 1328378 h 2656754"/>
                <a:gd name="connsiteX3" fmla="*/ 1328378 w 2656754"/>
                <a:gd name="connsiteY3" fmla="*/ 0 h 2656754"/>
                <a:gd name="connsiteX4" fmla="*/ 2656755 w 2656754"/>
                <a:gd name="connsiteY4" fmla="*/ 1328378 h 265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6754" h="2656754">
                  <a:moveTo>
                    <a:pt x="2656755" y="1328378"/>
                  </a:moveTo>
                  <a:cubicBezTo>
                    <a:pt x="2656755" y="2062020"/>
                    <a:pt x="2062020" y="2656755"/>
                    <a:pt x="1328378" y="2656755"/>
                  </a:cubicBezTo>
                  <a:cubicBezTo>
                    <a:pt x="594735" y="2656755"/>
                    <a:pt x="0" y="2062020"/>
                    <a:pt x="0" y="1328378"/>
                  </a:cubicBezTo>
                  <a:cubicBezTo>
                    <a:pt x="0" y="594735"/>
                    <a:pt x="594735" y="0"/>
                    <a:pt x="1328378" y="0"/>
                  </a:cubicBezTo>
                  <a:cubicBezTo>
                    <a:pt x="2062020" y="0"/>
                    <a:pt x="2656755" y="594735"/>
                    <a:pt x="2656755" y="1328378"/>
                  </a:cubicBezTo>
                  <a:close/>
                </a:path>
              </a:pathLst>
            </a:custGeom>
            <a:solidFill>
              <a:schemeClr val="accent1"/>
            </a:solidFill>
            <a:ln w="28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EB1A507-0747-399C-E842-241CFA35AB6D}"/>
                </a:ext>
              </a:extLst>
            </p:cNvPr>
            <p:cNvSpPr/>
            <p:nvPr/>
          </p:nvSpPr>
          <p:spPr>
            <a:xfrm>
              <a:off x="5838722" y="3636812"/>
              <a:ext cx="2853019" cy="2853019"/>
            </a:xfrm>
            <a:custGeom>
              <a:avLst/>
              <a:gdLst>
                <a:gd name="connsiteX0" fmla="*/ 2656755 w 2656754"/>
                <a:gd name="connsiteY0" fmla="*/ 1328378 h 2656754"/>
                <a:gd name="connsiteX1" fmla="*/ 1328378 w 2656754"/>
                <a:gd name="connsiteY1" fmla="*/ 2656755 h 2656754"/>
                <a:gd name="connsiteX2" fmla="*/ 0 w 2656754"/>
                <a:gd name="connsiteY2" fmla="*/ 1328378 h 2656754"/>
                <a:gd name="connsiteX3" fmla="*/ 1328378 w 2656754"/>
                <a:gd name="connsiteY3" fmla="*/ 0 h 2656754"/>
                <a:gd name="connsiteX4" fmla="*/ 2656755 w 2656754"/>
                <a:gd name="connsiteY4" fmla="*/ 1328378 h 265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6754" h="2656754">
                  <a:moveTo>
                    <a:pt x="2656755" y="1328378"/>
                  </a:moveTo>
                  <a:cubicBezTo>
                    <a:pt x="2656755" y="2062020"/>
                    <a:pt x="2062020" y="2656755"/>
                    <a:pt x="1328378" y="2656755"/>
                  </a:cubicBezTo>
                  <a:cubicBezTo>
                    <a:pt x="594735" y="2656755"/>
                    <a:pt x="0" y="2062020"/>
                    <a:pt x="0" y="1328378"/>
                  </a:cubicBezTo>
                  <a:cubicBezTo>
                    <a:pt x="0" y="594735"/>
                    <a:pt x="594735" y="0"/>
                    <a:pt x="1328378" y="0"/>
                  </a:cubicBezTo>
                  <a:cubicBezTo>
                    <a:pt x="2062020" y="0"/>
                    <a:pt x="2656755" y="594735"/>
                    <a:pt x="2656755" y="1328378"/>
                  </a:cubicBezTo>
                  <a:close/>
                </a:path>
              </a:pathLst>
            </a:custGeom>
            <a:solidFill>
              <a:schemeClr val="accent4"/>
            </a:solidFill>
            <a:ln w="28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5BD6755-569B-00E4-1A24-4267F1F508DC}"/>
                </a:ext>
              </a:extLst>
            </p:cNvPr>
            <p:cNvSpPr txBox="1"/>
            <p:nvPr/>
          </p:nvSpPr>
          <p:spPr>
            <a:xfrm>
              <a:off x="5838723" y="764838"/>
              <a:ext cx="4001314" cy="18313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400" dirty="0">
                  <a:latin typeface="Bahnschrift" panose="020B0502040204020203" pitchFamily="34" charset="0"/>
                </a:rPr>
                <a:t>Poverty &amp; hunger are curses. </a:t>
              </a:r>
              <a:br>
                <a:rPr lang="en-US" sz="2400" dirty="0">
                  <a:latin typeface="Bahnschrift" panose="020B0502040204020203" pitchFamily="34" charset="0"/>
                </a:rPr>
              </a:br>
              <a:r>
                <a:rPr lang="en-US" sz="2400" u="sng" dirty="0">
                  <a:latin typeface="Bahnschrift" panose="020B0502040204020203" pitchFamily="34" charset="0"/>
                </a:rPr>
                <a:t>Our aim: </a:t>
              </a:r>
              <a:r>
                <a:rPr lang="en-US" sz="2400" dirty="0">
                  <a:latin typeface="Bahnschrift" panose="020B0502040204020203" pitchFamily="34" charset="0"/>
                </a:rPr>
                <a:t>To  generate employment and earn dignity &amp;  self-respect for our compatriots through  profitable enterprises.</a:t>
              </a:r>
              <a:endParaRPr lang="en-US" sz="2400" dirty="0">
                <a:latin typeface="Montserrat" panose="00000500000000000000" pitchFamily="2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8274490-F1C6-55F7-2CE6-C8E373374951}"/>
                </a:ext>
              </a:extLst>
            </p:cNvPr>
            <p:cNvSpPr txBox="1"/>
            <p:nvPr/>
          </p:nvSpPr>
          <p:spPr>
            <a:xfrm>
              <a:off x="2412752" y="5201867"/>
              <a:ext cx="4001314" cy="463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4288" marR="5715">
                <a:spcBef>
                  <a:spcPts val="3161"/>
                </a:spcBef>
              </a:pPr>
              <a:r>
                <a:rPr lang="en-US" sz="4000" dirty="0">
                  <a:cs typeface="DIN Pro Cond Bold" panose="020B0806020101010102" pitchFamily="34" charset="0"/>
                </a:rPr>
                <a:t>Improving  Livelihood</a:t>
              </a:r>
              <a:endParaRPr lang="en-US" sz="8000" dirty="0">
                <a:cs typeface="DIN Pro Cond Bold" panose="020B0806020101010102" pitchFamily="34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99CD8E30-FB48-D18C-D900-9E8C63F31CE2}"/>
                </a:ext>
              </a:extLst>
            </p:cNvPr>
            <p:cNvGrpSpPr/>
            <p:nvPr/>
          </p:nvGrpSpPr>
          <p:grpSpPr>
            <a:xfrm>
              <a:off x="3245649" y="1283973"/>
              <a:ext cx="1883391" cy="1402923"/>
              <a:chOff x="3179926" y="1208472"/>
              <a:chExt cx="1883391" cy="1402923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ACAEF018-5EB5-B266-F7D9-C4C71D7CEAFE}"/>
                  </a:ext>
                </a:extLst>
              </p:cNvPr>
              <p:cNvSpPr txBox="1"/>
              <p:nvPr/>
            </p:nvSpPr>
            <p:spPr>
              <a:xfrm>
                <a:off x="3179926" y="2088175"/>
                <a:ext cx="188339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i="0" dirty="0">
                    <a:solidFill>
                      <a:schemeClr val="bg1"/>
                    </a:solidFill>
                    <a:effectLst/>
                    <a:latin typeface="Proxima Nova"/>
                  </a:rPr>
                  <a:t>Mission </a:t>
                </a:r>
              </a:p>
            </p:txBody>
          </p:sp>
          <p:pic>
            <p:nvPicPr>
              <p:cNvPr id="71" name="Picture 70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73553EEC-0ADF-C324-B47E-69961344C3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6697" y="1208472"/>
                <a:ext cx="829848" cy="829848"/>
              </a:xfrm>
              <a:prstGeom prst="rect">
                <a:avLst/>
              </a:prstGeom>
            </p:spPr>
          </p:pic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C64BDCA9-D07D-6CCA-B468-4100C846950E}"/>
                </a:ext>
              </a:extLst>
            </p:cNvPr>
            <p:cNvGrpSpPr/>
            <p:nvPr/>
          </p:nvGrpSpPr>
          <p:grpSpPr>
            <a:xfrm>
              <a:off x="6323536" y="4372729"/>
              <a:ext cx="1883391" cy="1381185"/>
              <a:chOff x="6323536" y="4383598"/>
              <a:chExt cx="1883391" cy="1381185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EB208FD-7BF2-428C-0D26-75DE3EE2AFBC}"/>
                  </a:ext>
                </a:extLst>
              </p:cNvPr>
              <p:cNvSpPr txBox="1"/>
              <p:nvPr/>
            </p:nvSpPr>
            <p:spPr>
              <a:xfrm>
                <a:off x="6323536" y="5241563"/>
                <a:ext cx="188339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Vision</a:t>
                </a:r>
              </a:p>
            </p:txBody>
          </p:sp>
          <p:pic>
            <p:nvPicPr>
              <p:cNvPr id="69" name="Picture 68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C31B8A52-C18C-C363-133D-03EF60F229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50307" y="4383598"/>
                <a:ext cx="829848" cy="82984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33611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24166" y="1960810"/>
            <a:ext cx="2024083" cy="1449750"/>
          </a:xfrm>
          <a:custGeom>
            <a:avLst/>
            <a:gdLst/>
            <a:ahLst/>
            <a:cxnLst/>
            <a:rect l="l" t="t" r="r" b="b"/>
            <a:pathLst>
              <a:path w="2024083" h="1449750">
                <a:moveTo>
                  <a:pt x="0" y="0"/>
                </a:moveTo>
                <a:lnTo>
                  <a:pt x="2024083" y="0"/>
                </a:lnTo>
                <a:lnTo>
                  <a:pt x="2024083" y="1449750"/>
                </a:lnTo>
                <a:lnTo>
                  <a:pt x="0" y="1449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648280" y="5598590"/>
            <a:ext cx="1667549" cy="1667549"/>
          </a:xfrm>
          <a:custGeom>
            <a:avLst/>
            <a:gdLst/>
            <a:ahLst/>
            <a:cxnLst/>
            <a:rect l="l" t="t" r="r" b="b"/>
            <a:pathLst>
              <a:path w="1667549" h="1667549">
                <a:moveTo>
                  <a:pt x="0" y="0"/>
                </a:moveTo>
                <a:lnTo>
                  <a:pt x="1667550" y="0"/>
                </a:lnTo>
                <a:lnTo>
                  <a:pt x="1667550" y="1667549"/>
                </a:lnTo>
                <a:lnTo>
                  <a:pt x="0" y="16675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71294" y="5997908"/>
            <a:ext cx="1180761" cy="1444356"/>
          </a:xfrm>
          <a:custGeom>
            <a:avLst/>
            <a:gdLst/>
            <a:ahLst/>
            <a:cxnLst/>
            <a:rect l="l" t="t" r="r" b="b"/>
            <a:pathLst>
              <a:path w="1180761" h="1444356">
                <a:moveTo>
                  <a:pt x="0" y="0"/>
                </a:moveTo>
                <a:lnTo>
                  <a:pt x="1180761" y="0"/>
                </a:lnTo>
                <a:lnTo>
                  <a:pt x="1180761" y="1444356"/>
                </a:lnTo>
                <a:lnTo>
                  <a:pt x="0" y="14443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252954" y="5997908"/>
            <a:ext cx="1761410" cy="1444356"/>
          </a:xfrm>
          <a:custGeom>
            <a:avLst/>
            <a:gdLst/>
            <a:ahLst/>
            <a:cxnLst/>
            <a:rect l="l" t="t" r="r" b="b"/>
            <a:pathLst>
              <a:path w="1761410" h="1444356">
                <a:moveTo>
                  <a:pt x="0" y="0"/>
                </a:moveTo>
                <a:lnTo>
                  <a:pt x="1761410" y="0"/>
                </a:lnTo>
                <a:lnTo>
                  <a:pt x="1761410" y="1444356"/>
                </a:lnTo>
                <a:lnTo>
                  <a:pt x="0" y="14443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337591" y="2036890"/>
            <a:ext cx="1592136" cy="1297591"/>
          </a:xfrm>
          <a:custGeom>
            <a:avLst/>
            <a:gdLst/>
            <a:ahLst/>
            <a:cxnLst/>
            <a:rect l="l" t="t" r="r" b="b"/>
            <a:pathLst>
              <a:path w="1592136" h="1297591">
                <a:moveTo>
                  <a:pt x="0" y="0"/>
                </a:moveTo>
                <a:lnTo>
                  <a:pt x="1592136" y="0"/>
                </a:lnTo>
                <a:lnTo>
                  <a:pt x="1592136" y="1297590"/>
                </a:lnTo>
                <a:lnTo>
                  <a:pt x="0" y="1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963140" y="1884730"/>
            <a:ext cx="1438553" cy="1345047"/>
          </a:xfrm>
          <a:custGeom>
            <a:avLst/>
            <a:gdLst/>
            <a:ahLst/>
            <a:cxnLst/>
            <a:rect l="l" t="t" r="r" b="b"/>
            <a:pathLst>
              <a:path w="1438553" h="1345047">
                <a:moveTo>
                  <a:pt x="0" y="0"/>
                </a:moveTo>
                <a:lnTo>
                  <a:pt x="1438553" y="0"/>
                </a:lnTo>
                <a:lnTo>
                  <a:pt x="1438553" y="1345048"/>
                </a:lnTo>
                <a:lnTo>
                  <a:pt x="0" y="13450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 flipH="1">
            <a:off x="6403927" y="1317409"/>
            <a:ext cx="0" cy="7519946"/>
          </a:xfrm>
          <a:prstGeom prst="line">
            <a:avLst/>
          </a:prstGeom>
          <a:ln w="38100" cap="flat">
            <a:solidFill>
              <a:srgbClr val="000000">
                <a:alpha val="40000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12105272" y="1449644"/>
            <a:ext cx="0" cy="7519946"/>
          </a:xfrm>
          <a:prstGeom prst="line">
            <a:avLst/>
          </a:prstGeom>
          <a:ln w="38100" cap="flat">
            <a:solidFill>
              <a:srgbClr val="000000">
                <a:alpha val="40000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V="1">
            <a:off x="2919542" y="5221738"/>
            <a:ext cx="12811439" cy="30944"/>
          </a:xfrm>
          <a:prstGeom prst="line">
            <a:avLst/>
          </a:prstGeom>
          <a:ln w="38100" cap="flat">
            <a:solidFill>
              <a:srgbClr val="000000">
                <a:alpha val="18824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11459156" y="9258300"/>
            <a:ext cx="6764320" cy="771528"/>
          </a:xfrm>
          <a:custGeom>
            <a:avLst/>
            <a:gdLst/>
            <a:ahLst/>
            <a:cxnLst/>
            <a:rect l="l" t="t" r="r" b="b"/>
            <a:pathLst>
              <a:path w="6764320" h="771528">
                <a:moveTo>
                  <a:pt x="0" y="0"/>
                </a:moveTo>
                <a:lnTo>
                  <a:pt x="6764320" y="0"/>
                </a:lnTo>
                <a:lnTo>
                  <a:pt x="6764320" y="771528"/>
                </a:lnTo>
                <a:lnTo>
                  <a:pt x="0" y="77152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21922" t="-65161" b="-3482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560794" y="39214"/>
            <a:ext cx="3706792" cy="1176906"/>
          </a:xfrm>
          <a:custGeom>
            <a:avLst/>
            <a:gdLst/>
            <a:ahLst/>
            <a:cxnLst/>
            <a:rect l="l" t="t" r="r" b="b"/>
            <a:pathLst>
              <a:path w="3706792" h="1176906">
                <a:moveTo>
                  <a:pt x="0" y="0"/>
                </a:moveTo>
                <a:lnTo>
                  <a:pt x="3706791" y="0"/>
                </a:lnTo>
                <a:lnTo>
                  <a:pt x="3706791" y="1176906"/>
                </a:lnTo>
                <a:lnTo>
                  <a:pt x="0" y="117690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0" y="16513"/>
            <a:ext cx="2315325" cy="1300896"/>
          </a:xfrm>
          <a:custGeom>
            <a:avLst/>
            <a:gdLst/>
            <a:ahLst/>
            <a:cxnLst/>
            <a:rect l="l" t="t" r="r" b="b"/>
            <a:pathLst>
              <a:path w="2315325" h="1300896">
                <a:moveTo>
                  <a:pt x="0" y="0"/>
                </a:moveTo>
                <a:lnTo>
                  <a:pt x="2315325" y="0"/>
                </a:lnTo>
                <a:lnTo>
                  <a:pt x="2315325" y="1300896"/>
                </a:lnTo>
                <a:lnTo>
                  <a:pt x="0" y="130089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6961718" y="69293"/>
            <a:ext cx="4343881" cy="927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b="1" dirty="0">
                <a:solidFill>
                  <a:srgbClr val="2190C4"/>
                </a:solidFill>
                <a:latin typeface="Montserrat" panose="00000500000000000000" pitchFamily="2" charset="0"/>
                <a:ea typeface="Montserrat Medium"/>
                <a:cs typeface="Montserrat Medium"/>
                <a:sym typeface="Montserrat Medium"/>
              </a:rPr>
              <a:t>OVERVIEW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795399" y="9400859"/>
            <a:ext cx="6168033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PRAN-RFL Started its journey in 1981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0037" y="3895519"/>
            <a:ext cx="5484036" cy="1201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  <a:spcBef>
                <a:spcPct val="0"/>
              </a:spcBef>
            </a:pPr>
            <a:r>
              <a:rPr lang="en-US" sz="2317" b="1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Production Facilities spread over 30 different locations in  Bangladesh, 4 in India and 2 in Nepal.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5328" y="8039226"/>
            <a:ext cx="5081759" cy="798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  <a:spcBef>
                <a:spcPct val="0"/>
              </a:spcBef>
            </a:pPr>
            <a:r>
              <a:rPr lang="en-US" sz="2317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Exporting to over 145 countries of the world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735032" y="3847894"/>
            <a:ext cx="5081759" cy="798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  <a:spcBef>
                <a:spcPct val="0"/>
              </a:spcBef>
            </a:pPr>
            <a:r>
              <a:rPr lang="en-US" sz="2317" b="1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Directly employing 158,000 people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35032" y="8241568"/>
            <a:ext cx="5081759" cy="393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  <a:spcBef>
                <a:spcPct val="0"/>
              </a:spcBef>
            </a:pPr>
            <a:r>
              <a:rPr lang="en-US" sz="2317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100,000 contractual farmers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466204" y="8160867"/>
            <a:ext cx="5081759" cy="798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  <a:spcBef>
                <a:spcPct val="0"/>
              </a:spcBef>
            </a:pPr>
            <a:r>
              <a:rPr lang="en-US" sz="2317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Best Exporter’s trophy 21 consecutive years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459157" y="3892080"/>
            <a:ext cx="5081759" cy="791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  <a:spcBef>
                <a:spcPct val="0"/>
              </a:spcBef>
            </a:pPr>
            <a:r>
              <a:rPr lang="en-US" sz="2317" b="1" dirty="0">
                <a:solidFill>
                  <a:srgbClr val="000000"/>
                </a:solidFill>
                <a:latin typeface="Montserrat Medium" panose="00000600000000000000" pitchFamily="2" charset="0"/>
                <a:ea typeface="Montserrat"/>
                <a:cs typeface="Montserrat"/>
                <a:sym typeface="Montserrat"/>
              </a:rPr>
              <a:t>1.5 million people subsist on PRAN RFL Group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25" y="251460"/>
            <a:ext cx="18288000" cy="10035540"/>
          </a:xfrm>
          <a:custGeom>
            <a:avLst/>
            <a:gdLst/>
            <a:ahLst/>
            <a:cxnLst/>
            <a:rect l="l" t="t" r="r" b="b"/>
            <a:pathLst>
              <a:path w="18288000" h="10035540">
                <a:moveTo>
                  <a:pt x="0" y="0"/>
                </a:moveTo>
                <a:lnTo>
                  <a:pt x="18288000" y="0"/>
                </a:lnTo>
                <a:lnTo>
                  <a:pt x="18288000" y="10035540"/>
                </a:lnTo>
                <a:lnTo>
                  <a:pt x="0" y="10035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581208" y="38100"/>
            <a:ext cx="3706792" cy="1176906"/>
          </a:xfrm>
          <a:custGeom>
            <a:avLst/>
            <a:gdLst/>
            <a:ahLst/>
            <a:cxnLst/>
            <a:rect l="l" t="t" r="r" b="b"/>
            <a:pathLst>
              <a:path w="3706792" h="1176906">
                <a:moveTo>
                  <a:pt x="0" y="0"/>
                </a:moveTo>
                <a:lnTo>
                  <a:pt x="3706791" y="0"/>
                </a:lnTo>
                <a:lnTo>
                  <a:pt x="3706791" y="1176906"/>
                </a:lnTo>
                <a:lnTo>
                  <a:pt x="0" y="11769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16513"/>
            <a:ext cx="2315325" cy="1300896"/>
          </a:xfrm>
          <a:custGeom>
            <a:avLst/>
            <a:gdLst/>
            <a:ahLst/>
            <a:cxnLst/>
            <a:rect l="l" t="t" r="r" b="b"/>
            <a:pathLst>
              <a:path w="2315325" h="1300896">
                <a:moveTo>
                  <a:pt x="0" y="0"/>
                </a:moveTo>
                <a:lnTo>
                  <a:pt x="2315325" y="0"/>
                </a:lnTo>
                <a:lnTo>
                  <a:pt x="2315325" y="1300896"/>
                </a:lnTo>
                <a:lnTo>
                  <a:pt x="0" y="13008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81208" y="38100"/>
            <a:ext cx="3706792" cy="1176906"/>
          </a:xfrm>
          <a:custGeom>
            <a:avLst/>
            <a:gdLst/>
            <a:ahLst/>
            <a:cxnLst/>
            <a:rect l="l" t="t" r="r" b="b"/>
            <a:pathLst>
              <a:path w="3706792" h="1176906">
                <a:moveTo>
                  <a:pt x="0" y="0"/>
                </a:moveTo>
                <a:lnTo>
                  <a:pt x="3706791" y="0"/>
                </a:lnTo>
                <a:lnTo>
                  <a:pt x="3706791" y="1176906"/>
                </a:lnTo>
                <a:lnTo>
                  <a:pt x="0" y="11769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-564255">
            <a:off x="13152171" y="6114650"/>
            <a:ext cx="8745019" cy="7159984"/>
          </a:xfrm>
          <a:custGeom>
            <a:avLst/>
            <a:gdLst/>
            <a:ahLst/>
            <a:cxnLst/>
            <a:rect l="l" t="t" r="r" b="b"/>
            <a:pathLst>
              <a:path w="8745019" h="7159984">
                <a:moveTo>
                  <a:pt x="0" y="0"/>
                </a:moveTo>
                <a:lnTo>
                  <a:pt x="8745019" y="0"/>
                </a:lnTo>
                <a:lnTo>
                  <a:pt x="8745019" y="7159984"/>
                </a:lnTo>
                <a:lnTo>
                  <a:pt x="0" y="71599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7" name="Freeform 27"/>
          <p:cNvSpPr/>
          <p:nvPr/>
        </p:nvSpPr>
        <p:spPr>
          <a:xfrm>
            <a:off x="0" y="16513"/>
            <a:ext cx="2315325" cy="1300896"/>
          </a:xfrm>
          <a:custGeom>
            <a:avLst/>
            <a:gdLst/>
            <a:ahLst/>
            <a:cxnLst/>
            <a:rect l="l" t="t" r="r" b="b"/>
            <a:pathLst>
              <a:path w="2315325" h="1300896">
                <a:moveTo>
                  <a:pt x="0" y="0"/>
                </a:moveTo>
                <a:lnTo>
                  <a:pt x="2315325" y="0"/>
                </a:lnTo>
                <a:lnTo>
                  <a:pt x="2315325" y="1300896"/>
                </a:lnTo>
                <a:lnTo>
                  <a:pt x="0" y="13008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15156938">
            <a:off x="-2965631" y="6707009"/>
            <a:ext cx="8745019" cy="7159984"/>
          </a:xfrm>
          <a:custGeom>
            <a:avLst/>
            <a:gdLst/>
            <a:ahLst/>
            <a:cxnLst/>
            <a:rect l="l" t="t" r="r" b="b"/>
            <a:pathLst>
              <a:path w="8745019" h="7159984">
                <a:moveTo>
                  <a:pt x="0" y="0"/>
                </a:moveTo>
                <a:lnTo>
                  <a:pt x="8745019" y="0"/>
                </a:lnTo>
                <a:lnTo>
                  <a:pt x="8745019" y="7159984"/>
                </a:lnTo>
                <a:lnTo>
                  <a:pt x="0" y="71599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6B6595-DE31-8BDD-0560-D47FF2B8EE57}"/>
              </a:ext>
            </a:extLst>
          </p:cNvPr>
          <p:cNvSpPr txBox="1"/>
          <p:nvPr/>
        </p:nvSpPr>
        <p:spPr>
          <a:xfrm>
            <a:off x="2828546" y="1500523"/>
            <a:ext cx="5855784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1" dirty="0">
                <a:latin typeface="Montserrat Medium" panose="00000600000000000000" pitchFamily="2" charset="0"/>
              </a:rPr>
              <a:t>Poly &amp; Non-woven Bags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1" dirty="0">
                <a:latin typeface="Montserrat Medium" panose="00000600000000000000" pitchFamily="2" charset="0"/>
              </a:rPr>
              <a:t>Flexible Packaging </a:t>
            </a:r>
            <a:endParaRPr lang="en-US" sz="3200" dirty="0">
              <a:latin typeface="Montserrat Medium" panose="000006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Food &amp; Beverage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RMG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Plastic Houseware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Plastic Pipe And Fittings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Cast Iron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Cables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Electric Apparatus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Electronics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Footwear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Paints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Furniture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Metal Pipe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Bathroom Fittings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PVC Door &amp; Accessories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Bicycle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E963D3-7102-C328-6327-3849969ED612}"/>
              </a:ext>
            </a:extLst>
          </p:cNvPr>
          <p:cNvSpPr txBox="1"/>
          <p:nvPr/>
        </p:nvSpPr>
        <p:spPr>
          <a:xfrm>
            <a:off x="9603670" y="1500523"/>
            <a:ext cx="7922330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Tableware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Kitchen Appliances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Cookware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Medical Device &amp; Equipment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Apparel trims and accessories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Stationery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Cleaning Items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Lubricants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Adhesive &amp; Chemicals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Toys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Luggage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Lift &amp; Escalator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Fire Safety Equipment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Ready Mix Concrete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Retail Shops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Montserrat Medium" panose="00000600000000000000" pitchFamily="2" charset="0"/>
              </a:rPr>
              <a:t>Real Estate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Montserrat Medium" panose="00000600000000000000" pitchFamily="2" charset="0"/>
            </a:endParaRPr>
          </a:p>
          <a:p>
            <a:endParaRPr lang="en-US" sz="3200" dirty="0">
              <a:latin typeface="Montserrat Medium" panose="00000600000000000000" pitchFamily="2" charset="0"/>
            </a:endParaRPr>
          </a:p>
        </p:txBody>
      </p:sp>
      <p:grpSp>
        <p:nvGrpSpPr>
          <p:cNvPr id="32" name="Group 2">
            <a:extLst>
              <a:ext uri="{FF2B5EF4-FFF2-40B4-BE49-F238E27FC236}">
                <a16:creationId xmlns:a16="http://schemas.microsoft.com/office/drawing/2014/main" id="{C4EB2352-071C-67B5-BEF2-46B6AC7A0CB8}"/>
              </a:ext>
            </a:extLst>
          </p:cNvPr>
          <p:cNvGrpSpPr/>
          <p:nvPr/>
        </p:nvGrpSpPr>
        <p:grpSpPr>
          <a:xfrm>
            <a:off x="6107616" y="-38100"/>
            <a:ext cx="5855784" cy="1176906"/>
            <a:chOff x="0" y="0"/>
            <a:chExt cx="2609839" cy="360048"/>
          </a:xfrm>
        </p:grpSpPr>
        <p:sp>
          <p:nvSpPr>
            <p:cNvPr id="33" name="Freeform 3">
              <a:extLst>
                <a:ext uri="{FF2B5EF4-FFF2-40B4-BE49-F238E27FC236}">
                  <a16:creationId xmlns:a16="http://schemas.microsoft.com/office/drawing/2014/main" id="{2A356F8E-0CA8-ADCC-8A00-621508B7ED10}"/>
                </a:ext>
              </a:extLst>
            </p:cNvPr>
            <p:cNvSpPr/>
            <p:nvPr/>
          </p:nvSpPr>
          <p:spPr>
            <a:xfrm>
              <a:off x="0" y="0"/>
              <a:ext cx="2609839" cy="360048"/>
            </a:xfrm>
            <a:custGeom>
              <a:avLst/>
              <a:gdLst/>
              <a:ahLst/>
              <a:cxnLst/>
              <a:rect l="l" t="t" r="r" b="b"/>
              <a:pathLst>
                <a:path w="2609839" h="360048">
                  <a:moveTo>
                    <a:pt x="46877" y="0"/>
                  </a:moveTo>
                  <a:lnTo>
                    <a:pt x="2562962" y="0"/>
                  </a:lnTo>
                  <a:cubicBezTo>
                    <a:pt x="2575395" y="0"/>
                    <a:pt x="2587318" y="4939"/>
                    <a:pt x="2596109" y="13730"/>
                  </a:cubicBezTo>
                  <a:cubicBezTo>
                    <a:pt x="2604900" y="22521"/>
                    <a:pt x="2609839" y="34444"/>
                    <a:pt x="2609839" y="46877"/>
                  </a:cubicBezTo>
                  <a:lnTo>
                    <a:pt x="2609839" y="313171"/>
                  </a:lnTo>
                  <a:cubicBezTo>
                    <a:pt x="2609839" y="325603"/>
                    <a:pt x="2604900" y="337526"/>
                    <a:pt x="2596109" y="346318"/>
                  </a:cubicBezTo>
                  <a:cubicBezTo>
                    <a:pt x="2587318" y="355109"/>
                    <a:pt x="2575395" y="360048"/>
                    <a:pt x="2562962" y="360048"/>
                  </a:cubicBezTo>
                  <a:lnTo>
                    <a:pt x="46877" y="360048"/>
                  </a:lnTo>
                  <a:cubicBezTo>
                    <a:pt x="34444" y="360048"/>
                    <a:pt x="22521" y="355109"/>
                    <a:pt x="13730" y="346318"/>
                  </a:cubicBezTo>
                  <a:cubicBezTo>
                    <a:pt x="4939" y="337526"/>
                    <a:pt x="0" y="325603"/>
                    <a:pt x="0" y="313171"/>
                  </a:cubicBezTo>
                  <a:lnTo>
                    <a:pt x="0" y="46877"/>
                  </a:lnTo>
                  <a:cubicBezTo>
                    <a:pt x="0" y="34444"/>
                    <a:pt x="4939" y="22521"/>
                    <a:pt x="13730" y="13730"/>
                  </a:cubicBezTo>
                  <a:cubicBezTo>
                    <a:pt x="22521" y="4939"/>
                    <a:pt x="34444" y="0"/>
                    <a:pt x="46877" y="0"/>
                  </a:cubicBezTo>
                  <a:close/>
                </a:path>
              </a:pathLst>
            </a:custGeom>
            <a:solidFill>
              <a:srgbClr val="2190C4"/>
            </a:solidFill>
          </p:spPr>
        </p:sp>
        <p:sp>
          <p:nvSpPr>
            <p:cNvPr id="34" name="TextBox 4">
              <a:extLst>
                <a:ext uri="{FF2B5EF4-FFF2-40B4-BE49-F238E27FC236}">
                  <a16:creationId xmlns:a16="http://schemas.microsoft.com/office/drawing/2014/main" id="{97E42AB1-1137-19DB-2C08-CA3AA77C9A5C}"/>
                </a:ext>
              </a:extLst>
            </p:cNvPr>
            <p:cNvSpPr txBox="1"/>
            <p:nvPr/>
          </p:nvSpPr>
          <p:spPr>
            <a:xfrm>
              <a:off x="0" y="-76200"/>
              <a:ext cx="2609839" cy="436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5" name="TextBox 14">
            <a:extLst>
              <a:ext uri="{FF2B5EF4-FFF2-40B4-BE49-F238E27FC236}">
                <a16:creationId xmlns:a16="http://schemas.microsoft.com/office/drawing/2014/main" id="{06A2A7BC-04CF-F66E-394B-73F7D36929B7}"/>
              </a:ext>
            </a:extLst>
          </p:cNvPr>
          <p:cNvSpPr txBox="1"/>
          <p:nvPr/>
        </p:nvSpPr>
        <p:spPr>
          <a:xfrm>
            <a:off x="6534941" y="-38100"/>
            <a:ext cx="5218114" cy="918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137"/>
              </a:lnSpc>
              <a:spcBef>
                <a:spcPct val="0"/>
              </a:spcBef>
            </a:pPr>
            <a:r>
              <a:rPr lang="en-US" sz="4400" b="1" dirty="0">
                <a:solidFill>
                  <a:schemeClr val="bg1"/>
                </a:solidFill>
                <a:latin typeface="Montserrat" panose="00000500000000000000" pitchFamily="2" charset="0"/>
                <a:ea typeface="League Spartan"/>
                <a:cs typeface="League Spartan"/>
                <a:sym typeface="League Spartan"/>
              </a:rPr>
              <a:t>Area of Business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0CD46-46B2-5E64-8170-9DA2AB560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1BAA9084-163B-CB70-6EE8-FDDAB0E621F6}"/>
              </a:ext>
            </a:extLst>
          </p:cNvPr>
          <p:cNvSpPr/>
          <p:nvPr/>
        </p:nvSpPr>
        <p:spPr>
          <a:xfrm rot="-1285694">
            <a:off x="15961951" y="7593765"/>
            <a:ext cx="5477797" cy="3903174"/>
          </a:xfrm>
          <a:custGeom>
            <a:avLst/>
            <a:gdLst/>
            <a:ahLst/>
            <a:cxnLst/>
            <a:rect l="l" t="t" r="r" b="b"/>
            <a:pathLst>
              <a:path w="5477797" h="3903174">
                <a:moveTo>
                  <a:pt x="0" y="0"/>
                </a:moveTo>
                <a:lnTo>
                  <a:pt x="5477796" y="0"/>
                </a:lnTo>
                <a:lnTo>
                  <a:pt x="5477796" y="3903174"/>
                </a:lnTo>
                <a:lnTo>
                  <a:pt x="0" y="39031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369" t="-6187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72C7445-6A2A-1844-2626-3BF6E63D7F55}"/>
              </a:ext>
            </a:extLst>
          </p:cNvPr>
          <p:cNvSpPr/>
          <p:nvPr/>
        </p:nvSpPr>
        <p:spPr>
          <a:xfrm>
            <a:off x="638100" y="4476751"/>
            <a:ext cx="390600" cy="508201"/>
          </a:xfrm>
          <a:custGeom>
            <a:avLst/>
            <a:gdLst/>
            <a:ahLst/>
            <a:cxnLst/>
            <a:rect l="l" t="t" r="r" b="b"/>
            <a:pathLst>
              <a:path w="390600" h="508201">
                <a:moveTo>
                  <a:pt x="0" y="0"/>
                </a:moveTo>
                <a:lnTo>
                  <a:pt x="390600" y="0"/>
                </a:lnTo>
                <a:lnTo>
                  <a:pt x="390600" y="508201"/>
                </a:lnTo>
                <a:lnTo>
                  <a:pt x="0" y="5082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79321" t="-23469" r="-174338" b="-358046"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EF4D609-3E16-11A7-1C00-DABD6F98C4AE}"/>
              </a:ext>
            </a:extLst>
          </p:cNvPr>
          <p:cNvSpPr txBox="1"/>
          <p:nvPr/>
        </p:nvSpPr>
        <p:spPr>
          <a:xfrm>
            <a:off x="6746738" y="54339"/>
            <a:ext cx="4794523" cy="113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40"/>
              </a:lnSpc>
            </a:pPr>
            <a:r>
              <a:rPr lang="en-US" sz="740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Agenda</a:t>
            </a:r>
          </a:p>
        </p:txBody>
      </p:sp>
      <p:sp>
        <p:nvSpPr>
          <p:cNvPr id="57" name="Freeform 57">
            <a:extLst>
              <a:ext uri="{FF2B5EF4-FFF2-40B4-BE49-F238E27FC236}">
                <a16:creationId xmlns:a16="http://schemas.microsoft.com/office/drawing/2014/main" id="{5CFFD6F0-6B47-F8C0-3BA3-DF48AE0A9317}"/>
              </a:ext>
            </a:extLst>
          </p:cNvPr>
          <p:cNvSpPr/>
          <p:nvPr/>
        </p:nvSpPr>
        <p:spPr>
          <a:xfrm>
            <a:off x="0" y="16513"/>
            <a:ext cx="2315325" cy="1300896"/>
          </a:xfrm>
          <a:custGeom>
            <a:avLst/>
            <a:gdLst/>
            <a:ahLst/>
            <a:cxnLst/>
            <a:rect l="l" t="t" r="r" b="b"/>
            <a:pathLst>
              <a:path w="2315325" h="1300896">
                <a:moveTo>
                  <a:pt x="0" y="0"/>
                </a:moveTo>
                <a:lnTo>
                  <a:pt x="2315325" y="0"/>
                </a:lnTo>
                <a:lnTo>
                  <a:pt x="2315325" y="1300896"/>
                </a:lnTo>
                <a:lnTo>
                  <a:pt x="0" y="13008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8" name="Freeform 58">
            <a:extLst>
              <a:ext uri="{FF2B5EF4-FFF2-40B4-BE49-F238E27FC236}">
                <a16:creationId xmlns:a16="http://schemas.microsoft.com/office/drawing/2014/main" id="{E011188E-A6C0-33A3-ECC5-F61D55B36FC4}"/>
              </a:ext>
            </a:extLst>
          </p:cNvPr>
          <p:cNvSpPr/>
          <p:nvPr/>
        </p:nvSpPr>
        <p:spPr>
          <a:xfrm>
            <a:off x="14374420" y="0"/>
            <a:ext cx="3706792" cy="1176906"/>
          </a:xfrm>
          <a:custGeom>
            <a:avLst/>
            <a:gdLst/>
            <a:ahLst/>
            <a:cxnLst/>
            <a:rect l="l" t="t" r="r" b="b"/>
            <a:pathLst>
              <a:path w="3706792" h="1176906">
                <a:moveTo>
                  <a:pt x="0" y="0"/>
                </a:moveTo>
                <a:lnTo>
                  <a:pt x="3706791" y="0"/>
                </a:lnTo>
                <a:lnTo>
                  <a:pt x="3706791" y="1176906"/>
                </a:lnTo>
                <a:lnTo>
                  <a:pt x="0" y="11769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B034F83A-A3FE-159D-7EFA-6C8E2649C388}"/>
              </a:ext>
            </a:extLst>
          </p:cNvPr>
          <p:cNvSpPr txBox="1"/>
          <p:nvPr/>
        </p:nvSpPr>
        <p:spPr>
          <a:xfrm>
            <a:off x="7601158" y="39775"/>
            <a:ext cx="3713163" cy="660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51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ABOUT OUR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354613-874F-9EEC-F867-26DC792FCC2D}"/>
              </a:ext>
            </a:extLst>
          </p:cNvPr>
          <p:cNvSpPr txBox="1"/>
          <p:nvPr/>
        </p:nvSpPr>
        <p:spPr>
          <a:xfrm>
            <a:off x="6386991" y="1682457"/>
            <a:ext cx="4738209" cy="80945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buNone/>
            </a:pPr>
            <a:r>
              <a:rPr lang="en-US" sz="2000" dirty="0"/>
              <a:t>Advance Trims Solution BD Ltd (ATSBL) is a leading exporter of </a:t>
            </a:r>
            <a:r>
              <a:rPr lang="en-US" sz="2000" b="1" dirty="0"/>
              <a:t>poly and non-woven shopping bags</a:t>
            </a:r>
            <a:r>
              <a:rPr lang="en-US" sz="2000" dirty="0"/>
              <a:t> from Bangladesh, trusted by global retailers for </a:t>
            </a:r>
            <a:r>
              <a:rPr lang="en-US" sz="2000" b="1" dirty="0"/>
              <a:t>quality, competitiveness, compliance, and sustainability </a:t>
            </a: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Began operation </a:t>
            </a:r>
            <a:r>
              <a:rPr lang="en-US" sz="2000" b="1" dirty="0"/>
              <a:t>in Year 2010 as </a:t>
            </a:r>
            <a:r>
              <a:rPr lang="en-US" sz="2000" b="1" dirty="0" err="1"/>
              <a:t>AllPlast</a:t>
            </a:r>
            <a:r>
              <a:rPr lang="en-US" sz="2000" b="1" dirty="0"/>
              <a:t> Bangladesh Ltd. </a:t>
            </a:r>
            <a:r>
              <a:rPr lang="en-US" sz="2000" dirty="0"/>
              <a:t>and converted to </a:t>
            </a:r>
            <a:r>
              <a:rPr lang="en-US" sz="2000" b="1" dirty="0"/>
              <a:t>Year</a:t>
            </a:r>
            <a:r>
              <a:rPr lang="en-US" sz="2000" dirty="0"/>
              <a:t> </a:t>
            </a:r>
            <a:r>
              <a:rPr lang="en-US" sz="2000" b="1" dirty="0"/>
              <a:t>2025 as ATSBL.</a:t>
            </a:r>
            <a:endParaRPr lang="en-US" sz="2000" dirty="0"/>
          </a:p>
          <a:p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Recognized as </a:t>
            </a:r>
            <a:r>
              <a:rPr lang="en-US" sz="2000" b="1" dirty="0"/>
              <a:t>Bangladesh’s #1 exporter</a:t>
            </a:r>
            <a:r>
              <a:rPr lang="en-US" sz="2000" dirty="0"/>
              <a:t> in this category.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Equipped with </a:t>
            </a:r>
            <a:r>
              <a:rPr lang="en-US" sz="2000" b="1" dirty="0"/>
              <a:t>state-of-the-art machinery</a:t>
            </a:r>
            <a:r>
              <a:rPr lang="en-US" sz="2000" dirty="0"/>
              <a:t>, in-house tooling facilities, and a dedicated training center to continuously upskill our workforce.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Operating fully </a:t>
            </a:r>
            <a:r>
              <a:rPr lang="en-US" sz="2000" b="1" dirty="0"/>
              <a:t>compliance-certified factories</a:t>
            </a:r>
            <a:r>
              <a:rPr lang="en-US" sz="2000" dirty="0"/>
              <a:t> under </a:t>
            </a:r>
            <a:r>
              <a:rPr lang="en-US" sz="2000" b="1" dirty="0"/>
              <a:t>ISO 9001, ISO 14001, BSCI, and GRS.</a:t>
            </a:r>
          </a:p>
          <a:p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Driving innovation with a commitment to </a:t>
            </a:r>
            <a:r>
              <a:rPr lang="en-US" sz="2000" b="1" dirty="0"/>
              <a:t>eco-friendly packaging solutions</a:t>
            </a:r>
            <a:r>
              <a:rPr lang="en-US" sz="2000" dirty="0"/>
              <a:t> for a greener future.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01D8DC-B4A4-5F85-5517-1EB7F5DF0E8E}"/>
              </a:ext>
            </a:extLst>
          </p:cNvPr>
          <p:cNvSpPr txBox="1"/>
          <p:nvPr/>
        </p:nvSpPr>
        <p:spPr>
          <a:xfrm>
            <a:off x="12624468" y="5306165"/>
            <a:ext cx="3176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MANPOWER: 2300+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CCC13E-347F-5C45-8E98-91ADF63F6818}"/>
              </a:ext>
            </a:extLst>
          </p:cNvPr>
          <p:cNvSpPr txBox="1"/>
          <p:nvPr/>
        </p:nvSpPr>
        <p:spPr>
          <a:xfrm>
            <a:off x="1471152" y="9506137"/>
            <a:ext cx="3431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EXPORT/Year: $ 50 M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F4F495-DD10-8A65-5794-7FBF36C5AB1C}"/>
              </a:ext>
            </a:extLst>
          </p:cNvPr>
          <p:cNvSpPr txBox="1"/>
          <p:nvPr/>
        </p:nvSpPr>
        <p:spPr>
          <a:xfrm>
            <a:off x="10907830" y="9352249"/>
            <a:ext cx="5509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CAPACITY: 30K MT POLY BAG   </a:t>
            </a:r>
          </a:p>
          <a:p>
            <a:pPr algn="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        &amp; 10K MT IN NON-WOVEN/Year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016FDF-1F0A-5258-C124-C1CF80AB4B03}"/>
              </a:ext>
            </a:extLst>
          </p:cNvPr>
          <p:cNvSpPr txBox="1"/>
          <p:nvPr/>
        </p:nvSpPr>
        <p:spPr>
          <a:xfrm>
            <a:off x="1297085" y="5306636"/>
            <a:ext cx="3780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AREA: 300,000 sqft.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B655B08-47E6-B21C-055E-457A110489D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78" y="1575271"/>
            <a:ext cx="5486403" cy="3657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6850C8-5227-8795-7D25-74DF2EC286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296" y="6077752"/>
            <a:ext cx="4402766" cy="3390285"/>
          </a:xfrm>
          <a:prstGeom prst="rect">
            <a:avLst/>
          </a:prstGeom>
        </p:spPr>
      </p:pic>
      <p:grpSp>
        <p:nvGrpSpPr>
          <p:cNvPr id="21" name="Group 2">
            <a:extLst>
              <a:ext uri="{FF2B5EF4-FFF2-40B4-BE49-F238E27FC236}">
                <a16:creationId xmlns:a16="http://schemas.microsoft.com/office/drawing/2014/main" id="{7032DDED-72D8-C31A-8CFF-C5EFC4C111E4}"/>
              </a:ext>
            </a:extLst>
          </p:cNvPr>
          <p:cNvGrpSpPr/>
          <p:nvPr/>
        </p:nvGrpSpPr>
        <p:grpSpPr>
          <a:xfrm>
            <a:off x="4189384" y="-38100"/>
            <a:ext cx="9909232" cy="1176906"/>
            <a:chOff x="0" y="0"/>
            <a:chExt cx="2609839" cy="360048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1B3B4946-1F55-AB61-9574-DD6EC4324342}"/>
                </a:ext>
              </a:extLst>
            </p:cNvPr>
            <p:cNvSpPr/>
            <p:nvPr/>
          </p:nvSpPr>
          <p:spPr>
            <a:xfrm>
              <a:off x="0" y="0"/>
              <a:ext cx="2609839" cy="360048"/>
            </a:xfrm>
            <a:custGeom>
              <a:avLst/>
              <a:gdLst/>
              <a:ahLst/>
              <a:cxnLst/>
              <a:rect l="l" t="t" r="r" b="b"/>
              <a:pathLst>
                <a:path w="2609839" h="360048">
                  <a:moveTo>
                    <a:pt x="46877" y="0"/>
                  </a:moveTo>
                  <a:lnTo>
                    <a:pt x="2562962" y="0"/>
                  </a:lnTo>
                  <a:cubicBezTo>
                    <a:pt x="2575395" y="0"/>
                    <a:pt x="2587318" y="4939"/>
                    <a:pt x="2596109" y="13730"/>
                  </a:cubicBezTo>
                  <a:cubicBezTo>
                    <a:pt x="2604900" y="22521"/>
                    <a:pt x="2609839" y="34444"/>
                    <a:pt x="2609839" y="46877"/>
                  </a:cubicBezTo>
                  <a:lnTo>
                    <a:pt x="2609839" y="313171"/>
                  </a:lnTo>
                  <a:cubicBezTo>
                    <a:pt x="2609839" y="325603"/>
                    <a:pt x="2604900" y="337526"/>
                    <a:pt x="2596109" y="346318"/>
                  </a:cubicBezTo>
                  <a:cubicBezTo>
                    <a:pt x="2587318" y="355109"/>
                    <a:pt x="2575395" y="360048"/>
                    <a:pt x="2562962" y="360048"/>
                  </a:cubicBezTo>
                  <a:lnTo>
                    <a:pt x="46877" y="360048"/>
                  </a:lnTo>
                  <a:cubicBezTo>
                    <a:pt x="34444" y="360048"/>
                    <a:pt x="22521" y="355109"/>
                    <a:pt x="13730" y="346318"/>
                  </a:cubicBezTo>
                  <a:cubicBezTo>
                    <a:pt x="4939" y="337526"/>
                    <a:pt x="0" y="325603"/>
                    <a:pt x="0" y="313171"/>
                  </a:cubicBezTo>
                  <a:lnTo>
                    <a:pt x="0" y="46877"/>
                  </a:lnTo>
                  <a:cubicBezTo>
                    <a:pt x="0" y="34444"/>
                    <a:pt x="4939" y="22521"/>
                    <a:pt x="13730" y="13730"/>
                  </a:cubicBezTo>
                  <a:cubicBezTo>
                    <a:pt x="22521" y="4939"/>
                    <a:pt x="34444" y="0"/>
                    <a:pt x="46877" y="0"/>
                  </a:cubicBezTo>
                  <a:close/>
                </a:path>
              </a:pathLst>
            </a:custGeom>
            <a:solidFill>
              <a:srgbClr val="2190C4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id="{DD737484-0367-F817-356E-F434E9227802}"/>
                </a:ext>
              </a:extLst>
            </p:cNvPr>
            <p:cNvSpPr txBox="1"/>
            <p:nvPr/>
          </p:nvSpPr>
          <p:spPr>
            <a:xfrm>
              <a:off x="0" y="-76200"/>
              <a:ext cx="2609839" cy="436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4" name="TextBox 14">
            <a:extLst>
              <a:ext uri="{FF2B5EF4-FFF2-40B4-BE49-F238E27FC236}">
                <a16:creationId xmlns:a16="http://schemas.microsoft.com/office/drawing/2014/main" id="{E3296D1B-AF84-EF99-0A08-DF7EE21475D3}"/>
              </a:ext>
            </a:extLst>
          </p:cNvPr>
          <p:cNvSpPr txBox="1"/>
          <p:nvPr/>
        </p:nvSpPr>
        <p:spPr>
          <a:xfrm>
            <a:off x="5754686" y="-69969"/>
            <a:ext cx="6778625" cy="918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137"/>
              </a:lnSpc>
              <a:spcBef>
                <a:spcPct val="0"/>
              </a:spcBef>
            </a:pPr>
            <a:r>
              <a:rPr lang="en-US" sz="4400" b="1" dirty="0">
                <a:solidFill>
                  <a:schemeClr val="bg1"/>
                </a:solidFill>
                <a:latin typeface="Montserrat" panose="00000500000000000000" pitchFamily="2" charset="0"/>
                <a:ea typeface="League Spartan"/>
                <a:cs typeface="League Spartan"/>
                <a:sym typeface="League Spartan"/>
              </a:rPr>
              <a:t>ABOUT THE BUSINESS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A545792-4736-2EDE-5FB8-CFFD39FD32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3311" y="1387885"/>
            <a:ext cx="3517502" cy="378807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844D2D9-6455-B59C-5B0B-EFB49D70768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3311" y="5911500"/>
            <a:ext cx="3358634" cy="335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158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684EC-3D55-EDCE-AD53-D6C48180D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FE04BC86-F557-FBA5-1E2D-7EDBFBE716A5}"/>
              </a:ext>
            </a:extLst>
          </p:cNvPr>
          <p:cNvSpPr/>
          <p:nvPr/>
        </p:nvSpPr>
        <p:spPr>
          <a:xfrm rot="-1285694">
            <a:off x="15961951" y="7593765"/>
            <a:ext cx="5477797" cy="3903174"/>
          </a:xfrm>
          <a:custGeom>
            <a:avLst/>
            <a:gdLst/>
            <a:ahLst/>
            <a:cxnLst/>
            <a:rect l="l" t="t" r="r" b="b"/>
            <a:pathLst>
              <a:path w="5477797" h="3903174">
                <a:moveTo>
                  <a:pt x="0" y="0"/>
                </a:moveTo>
                <a:lnTo>
                  <a:pt x="5477796" y="0"/>
                </a:lnTo>
                <a:lnTo>
                  <a:pt x="5477796" y="3903174"/>
                </a:lnTo>
                <a:lnTo>
                  <a:pt x="0" y="39031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369" t="-6187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F33B4E9-7398-60D3-90E5-0BD37661396E}"/>
              </a:ext>
            </a:extLst>
          </p:cNvPr>
          <p:cNvSpPr/>
          <p:nvPr/>
        </p:nvSpPr>
        <p:spPr>
          <a:xfrm>
            <a:off x="638100" y="4476751"/>
            <a:ext cx="390600" cy="508201"/>
          </a:xfrm>
          <a:custGeom>
            <a:avLst/>
            <a:gdLst/>
            <a:ahLst/>
            <a:cxnLst/>
            <a:rect l="l" t="t" r="r" b="b"/>
            <a:pathLst>
              <a:path w="390600" h="508201">
                <a:moveTo>
                  <a:pt x="0" y="0"/>
                </a:moveTo>
                <a:lnTo>
                  <a:pt x="390600" y="0"/>
                </a:lnTo>
                <a:lnTo>
                  <a:pt x="390600" y="508201"/>
                </a:lnTo>
                <a:lnTo>
                  <a:pt x="0" y="5082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79321" t="-23469" r="-174338" b="-358046"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BA8DAB6-E359-3800-0636-94E671DA17BF}"/>
              </a:ext>
            </a:extLst>
          </p:cNvPr>
          <p:cNvSpPr txBox="1"/>
          <p:nvPr/>
        </p:nvSpPr>
        <p:spPr>
          <a:xfrm>
            <a:off x="6746738" y="54339"/>
            <a:ext cx="4794523" cy="113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40"/>
              </a:lnSpc>
            </a:pPr>
            <a:r>
              <a:rPr lang="en-US" sz="740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Agenda</a:t>
            </a:r>
          </a:p>
        </p:txBody>
      </p:sp>
      <p:sp>
        <p:nvSpPr>
          <p:cNvPr id="57" name="Freeform 57">
            <a:extLst>
              <a:ext uri="{FF2B5EF4-FFF2-40B4-BE49-F238E27FC236}">
                <a16:creationId xmlns:a16="http://schemas.microsoft.com/office/drawing/2014/main" id="{E09C48EF-2088-9B8B-FD70-B3CE1C38FFFC}"/>
              </a:ext>
            </a:extLst>
          </p:cNvPr>
          <p:cNvSpPr/>
          <p:nvPr/>
        </p:nvSpPr>
        <p:spPr>
          <a:xfrm>
            <a:off x="0" y="16513"/>
            <a:ext cx="2315325" cy="1300896"/>
          </a:xfrm>
          <a:custGeom>
            <a:avLst/>
            <a:gdLst/>
            <a:ahLst/>
            <a:cxnLst/>
            <a:rect l="l" t="t" r="r" b="b"/>
            <a:pathLst>
              <a:path w="2315325" h="1300896">
                <a:moveTo>
                  <a:pt x="0" y="0"/>
                </a:moveTo>
                <a:lnTo>
                  <a:pt x="2315325" y="0"/>
                </a:lnTo>
                <a:lnTo>
                  <a:pt x="2315325" y="1300896"/>
                </a:lnTo>
                <a:lnTo>
                  <a:pt x="0" y="13008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8" name="Freeform 58">
            <a:extLst>
              <a:ext uri="{FF2B5EF4-FFF2-40B4-BE49-F238E27FC236}">
                <a16:creationId xmlns:a16="http://schemas.microsoft.com/office/drawing/2014/main" id="{B194496C-C4DB-F590-4177-AF1B19385DBB}"/>
              </a:ext>
            </a:extLst>
          </p:cNvPr>
          <p:cNvSpPr/>
          <p:nvPr/>
        </p:nvSpPr>
        <p:spPr>
          <a:xfrm>
            <a:off x="14374420" y="0"/>
            <a:ext cx="3706792" cy="1176906"/>
          </a:xfrm>
          <a:custGeom>
            <a:avLst/>
            <a:gdLst/>
            <a:ahLst/>
            <a:cxnLst/>
            <a:rect l="l" t="t" r="r" b="b"/>
            <a:pathLst>
              <a:path w="3706792" h="1176906">
                <a:moveTo>
                  <a:pt x="0" y="0"/>
                </a:moveTo>
                <a:lnTo>
                  <a:pt x="3706791" y="0"/>
                </a:lnTo>
                <a:lnTo>
                  <a:pt x="3706791" y="1176906"/>
                </a:lnTo>
                <a:lnTo>
                  <a:pt x="0" y="11769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08C9C74-4634-3345-1AA1-39834147865A}"/>
              </a:ext>
            </a:extLst>
          </p:cNvPr>
          <p:cNvSpPr txBox="1">
            <a:spLocks/>
          </p:cNvSpPr>
          <p:nvPr/>
        </p:nvSpPr>
        <p:spPr>
          <a:xfrm>
            <a:off x="9296400" y="1499843"/>
            <a:ext cx="7852625" cy="789812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28700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14500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69295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6470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86025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24163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>
                <a:latin typeface="Montserrat" panose="00000500000000000000" pitchFamily="2" charset="0"/>
                <a:cs typeface="Calibri" panose="020F0502020204030204" charset="0"/>
              </a:rPr>
              <a:t>Table Cover Sheets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Montserrat" panose="00000500000000000000" pitchFamily="2" charset="0"/>
                <a:cs typeface="Calibri" panose="020F0502020204030204" charset="0"/>
              </a:rPr>
              <a:t>Wrapping Film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Montserrat" panose="00000500000000000000" pitchFamily="2" charset="0"/>
                <a:cs typeface="Calibri" panose="020F0502020204030204" charset="0"/>
              </a:rPr>
              <a:t>POF Shrink Film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Montserrat" panose="00000500000000000000" pitchFamily="2" charset="0"/>
                <a:cs typeface="Calibri" panose="020F0502020204030204" charset="0"/>
              </a:rPr>
              <a:t>Tinsel Garden &amp; Décor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Montserrat" panose="00000500000000000000" pitchFamily="2" charset="0"/>
                <a:cs typeface="Calibri" panose="020F0502020204030204" charset="0"/>
              </a:rPr>
              <a:t>Garments Poly </a:t>
            </a:r>
            <a:endParaRPr lang="en-US" sz="2400" dirty="0">
              <a:latin typeface="Montserrat" panose="00000500000000000000" pitchFamily="2" charset="0"/>
            </a:endParaRPr>
          </a:p>
          <a:p>
            <a:r>
              <a:rPr lang="en-US" sz="2400" dirty="0">
                <a:latin typeface="Montserrat" panose="00000500000000000000" pitchFamily="2" charset="0"/>
              </a:rPr>
              <a:t>Non-Woven Fabric Roll</a:t>
            </a:r>
          </a:p>
          <a:p>
            <a:r>
              <a:rPr lang="en-US" sz="2400" dirty="0">
                <a:latin typeface="Montserrat" panose="00000500000000000000" pitchFamily="2" charset="0"/>
              </a:rPr>
              <a:t>Non-Woven</a:t>
            </a:r>
            <a:r>
              <a:rPr lang="en-US" sz="2400" spc="-40" dirty="0"/>
              <a:t> </a:t>
            </a:r>
            <a:r>
              <a:rPr lang="en-US" sz="2400" dirty="0">
                <a:latin typeface="Montserrat" panose="00000500000000000000" pitchFamily="2" charset="0"/>
              </a:rPr>
              <a:t>Collapsible Storage</a:t>
            </a:r>
          </a:p>
          <a:p>
            <a:r>
              <a:rPr lang="en-US" sz="2400" dirty="0">
                <a:latin typeface="Montserrat" panose="00000500000000000000" pitchFamily="2" charset="0"/>
              </a:rPr>
              <a:t>Tote Bag/ Loop Handle Bags </a:t>
            </a:r>
          </a:p>
          <a:p>
            <a:r>
              <a:rPr lang="en-US" sz="2400" dirty="0">
                <a:latin typeface="Montserrat" panose="00000500000000000000" pitchFamily="2" charset="0"/>
              </a:rPr>
              <a:t>Di Cut Bags </a:t>
            </a:r>
          </a:p>
          <a:p>
            <a:r>
              <a:rPr lang="en-US" sz="2400" dirty="0">
                <a:latin typeface="Montserrat" panose="00000500000000000000" pitchFamily="2" charset="0"/>
              </a:rPr>
              <a:t>T Shirt Bags </a:t>
            </a:r>
          </a:p>
          <a:p>
            <a:r>
              <a:rPr lang="en-US" sz="2400" dirty="0">
                <a:latin typeface="Montserrat" panose="00000500000000000000" pitchFamily="2" charset="0"/>
              </a:rPr>
              <a:t>Leader Bag </a:t>
            </a:r>
          </a:p>
          <a:p>
            <a:r>
              <a:rPr lang="en-US" sz="2400" dirty="0">
                <a:latin typeface="Montserrat" panose="00000500000000000000" pitchFamily="2" charset="0"/>
              </a:rPr>
              <a:t>Sewing Bag </a:t>
            </a:r>
          </a:p>
          <a:p>
            <a:r>
              <a:rPr lang="en-US" sz="2400" dirty="0">
                <a:latin typeface="Montserrat" panose="00000500000000000000" pitchFamily="2" charset="0"/>
              </a:rPr>
              <a:t>Drawstring Bag </a:t>
            </a:r>
          </a:p>
          <a:p>
            <a:r>
              <a:rPr lang="en-US" sz="2400" dirty="0">
                <a:latin typeface="Montserrat" panose="00000500000000000000" pitchFamily="2" charset="0"/>
                <a:cs typeface="Calibri" panose="020F0502020204030204" charset="0"/>
              </a:rPr>
              <a:t>Medical Gown</a:t>
            </a:r>
          </a:p>
          <a:p>
            <a:r>
              <a:rPr lang="en-US" sz="2400" dirty="0">
                <a:latin typeface="Montserrat" panose="00000500000000000000" pitchFamily="2" charset="0"/>
                <a:cs typeface="Calibri" panose="020F0502020204030204" charset="0"/>
              </a:rPr>
              <a:t>PP Spun bond Hydrophilic Fabric Roll</a:t>
            </a:r>
          </a:p>
          <a:p>
            <a:r>
              <a:rPr lang="en-US" sz="2400" dirty="0">
                <a:latin typeface="Montserrat" panose="00000500000000000000" pitchFamily="2" charset="0"/>
                <a:cs typeface="Calibri" panose="020F0502020204030204" charset="0"/>
              </a:rPr>
              <a:t>Thermal Dot Fuse Interlining</a:t>
            </a:r>
          </a:p>
          <a:p>
            <a:endParaRPr lang="en-US" sz="2400" dirty="0">
              <a:latin typeface="Montserrat" panose="00000500000000000000" pitchFamily="2" charset="0"/>
              <a:cs typeface="Calibri" panose="020F050202020403020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FA39C0-0249-B7BE-6664-6D96BA511DA6}"/>
              </a:ext>
            </a:extLst>
          </p:cNvPr>
          <p:cNvSpPr txBox="1"/>
          <p:nvPr/>
        </p:nvSpPr>
        <p:spPr>
          <a:xfrm>
            <a:off x="2315325" y="1499843"/>
            <a:ext cx="6956140" cy="8683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Produce Bag on Roll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T-Shirt Bag/Knot Bag 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Trash Bags 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Pet Waste Management Bags 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Compostable/Bio-degradable Bags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Zipper Poly Bag 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Mailer Bag/Courier Bag 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Soft Loop Handle Bag 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Meat Bag / Flat Bag 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Bottom/Side Sealing Bag 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Bread Bag/Wicketer Bag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Sandwich Bag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Flower Bags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Flexible Packaging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Montserrat" panose="00000500000000000000" pitchFamily="2" charset="0"/>
                <a:cs typeface="Calibri" panose="020F0502020204030204" charset="0"/>
              </a:rPr>
              <a:t>Hot Stamping Foil 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Montserrat" panose="00000500000000000000" pitchFamily="2" charset="0"/>
                <a:cs typeface="Calibri" panose="020F0502020204030204" charset="0"/>
              </a:rPr>
              <a:t>Heat Transfer Film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cs typeface="Calibri" panose="020F0502020204030204" charset="0"/>
            </a:endParaRP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Disposable Hand Gloves </a:t>
            </a:r>
          </a:p>
          <a:p>
            <a:pPr marL="342900" indent="-342900"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Mulching Film</a:t>
            </a: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C8BE9548-C25C-5809-4AA7-86055B3C8234}"/>
              </a:ext>
            </a:extLst>
          </p:cNvPr>
          <p:cNvGrpSpPr/>
          <p:nvPr/>
        </p:nvGrpSpPr>
        <p:grpSpPr>
          <a:xfrm>
            <a:off x="4189384" y="-38100"/>
            <a:ext cx="9909232" cy="1176906"/>
            <a:chOff x="0" y="0"/>
            <a:chExt cx="2609839" cy="360048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8868532C-3B43-7373-AFEF-B4B5F7ED8342}"/>
                </a:ext>
              </a:extLst>
            </p:cNvPr>
            <p:cNvSpPr/>
            <p:nvPr/>
          </p:nvSpPr>
          <p:spPr>
            <a:xfrm>
              <a:off x="0" y="0"/>
              <a:ext cx="2609839" cy="360048"/>
            </a:xfrm>
            <a:custGeom>
              <a:avLst/>
              <a:gdLst/>
              <a:ahLst/>
              <a:cxnLst/>
              <a:rect l="l" t="t" r="r" b="b"/>
              <a:pathLst>
                <a:path w="2609839" h="360048">
                  <a:moveTo>
                    <a:pt x="46877" y="0"/>
                  </a:moveTo>
                  <a:lnTo>
                    <a:pt x="2562962" y="0"/>
                  </a:lnTo>
                  <a:cubicBezTo>
                    <a:pt x="2575395" y="0"/>
                    <a:pt x="2587318" y="4939"/>
                    <a:pt x="2596109" y="13730"/>
                  </a:cubicBezTo>
                  <a:cubicBezTo>
                    <a:pt x="2604900" y="22521"/>
                    <a:pt x="2609839" y="34444"/>
                    <a:pt x="2609839" y="46877"/>
                  </a:cubicBezTo>
                  <a:lnTo>
                    <a:pt x="2609839" y="313171"/>
                  </a:lnTo>
                  <a:cubicBezTo>
                    <a:pt x="2609839" y="325603"/>
                    <a:pt x="2604900" y="337526"/>
                    <a:pt x="2596109" y="346318"/>
                  </a:cubicBezTo>
                  <a:cubicBezTo>
                    <a:pt x="2587318" y="355109"/>
                    <a:pt x="2575395" y="360048"/>
                    <a:pt x="2562962" y="360048"/>
                  </a:cubicBezTo>
                  <a:lnTo>
                    <a:pt x="46877" y="360048"/>
                  </a:lnTo>
                  <a:cubicBezTo>
                    <a:pt x="34444" y="360048"/>
                    <a:pt x="22521" y="355109"/>
                    <a:pt x="13730" y="346318"/>
                  </a:cubicBezTo>
                  <a:cubicBezTo>
                    <a:pt x="4939" y="337526"/>
                    <a:pt x="0" y="325603"/>
                    <a:pt x="0" y="313171"/>
                  </a:cubicBezTo>
                  <a:lnTo>
                    <a:pt x="0" y="46877"/>
                  </a:lnTo>
                  <a:cubicBezTo>
                    <a:pt x="0" y="34444"/>
                    <a:pt x="4939" y="22521"/>
                    <a:pt x="13730" y="13730"/>
                  </a:cubicBezTo>
                  <a:cubicBezTo>
                    <a:pt x="22521" y="4939"/>
                    <a:pt x="34444" y="0"/>
                    <a:pt x="46877" y="0"/>
                  </a:cubicBezTo>
                  <a:close/>
                </a:path>
              </a:pathLst>
            </a:custGeom>
            <a:solidFill>
              <a:srgbClr val="2190C4"/>
            </a:solidFill>
          </p:spPr>
        </p:sp>
        <p:sp>
          <p:nvSpPr>
            <p:cNvPr id="14" name="TextBox 4">
              <a:extLst>
                <a:ext uri="{FF2B5EF4-FFF2-40B4-BE49-F238E27FC236}">
                  <a16:creationId xmlns:a16="http://schemas.microsoft.com/office/drawing/2014/main" id="{13338E68-E204-892D-FC07-9D12B6C5659D}"/>
                </a:ext>
              </a:extLst>
            </p:cNvPr>
            <p:cNvSpPr txBox="1"/>
            <p:nvPr/>
          </p:nvSpPr>
          <p:spPr>
            <a:xfrm>
              <a:off x="0" y="-76200"/>
              <a:ext cx="2609839" cy="436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7A10345-3011-B375-14E2-3D33AEDEF205}"/>
              </a:ext>
            </a:extLst>
          </p:cNvPr>
          <p:cNvSpPr txBox="1"/>
          <p:nvPr/>
        </p:nvSpPr>
        <p:spPr>
          <a:xfrm>
            <a:off x="6420642" y="-85838"/>
            <a:ext cx="5446714" cy="918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137"/>
              </a:lnSpc>
              <a:spcBef>
                <a:spcPct val="0"/>
              </a:spcBef>
            </a:pPr>
            <a:r>
              <a:rPr lang="en-US" sz="4400" b="1" dirty="0">
                <a:solidFill>
                  <a:schemeClr val="bg1"/>
                </a:solidFill>
                <a:latin typeface="Montserrat" panose="00000500000000000000" pitchFamily="2" charset="0"/>
                <a:ea typeface="League Spartan"/>
                <a:cs typeface="League Spartan"/>
                <a:sym typeface="League Spartan"/>
              </a:rPr>
              <a:t>Product Portfolio</a:t>
            </a:r>
          </a:p>
        </p:txBody>
      </p:sp>
    </p:spTree>
    <p:extLst>
      <p:ext uri="{BB962C8B-B14F-4D97-AF65-F5344CB8AC3E}">
        <p14:creationId xmlns:p14="http://schemas.microsoft.com/office/powerpoint/2010/main" val="3861420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12825">
            <a:off x="-3558271" y="6505804"/>
            <a:ext cx="8745019" cy="7159984"/>
          </a:xfrm>
          <a:custGeom>
            <a:avLst/>
            <a:gdLst/>
            <a:ahLst/>
            <a:cxnLst/>
            <a:rect l="l" t="t" r="r" b="b"/>
            <a:pathLst>
              <a:path w="8745019" h="7159984">
                <a:moveTo>
                  <a:pt x="0" y="0"/>
                </a:moveTo>
                <a:lnTo>
                  <a:pt x="8745019" y="0"/>
                </a:lnTo>
                <a:lnTo>
                  <a:pt x="8745019" y="7159985"/>
                </a:lnTo>
                <a:lnTo>
                  <a:pt x="0" y="71599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3113536" y="1230186"/>
            <a:ext cx="5537994" cy="3696877"/>
            <a:chOff x="0" y="0"/>
            <a:chExt cx="7383992" cy="4929170"/>
          </a:xfrm>
        </p:grpSpPr>
        <p:sp>
          <p:nvSpPr>
            <p:cNvPr id="4" name="TextBox 4"/>
            <p:cNvSpPr txBox="1"/>
            <p:nvPr/>
          </p:nvSpPr>
          <p:spPr>
            <a:xfrm>
              <a:off x="0" y="3854750"/>
              <a:ext cx="7383992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b="1">
                  <a:solidFill>
                    <a:srgbClr val="1E1E1E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Years in Business</a:t>
              </a:r>
            </a:p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1E1E1E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ATSBL started its journey since 2010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974784" y="-371475"/>
              <a:ext cx="3189420" cy="4391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35"/>
                </a:lnSpc>
                <a:spcBef>
                  <a:spcPct val="0"/>
                </a:spcBef>
              </a:pPr>
              <a:r>
                <a:rPr lang="en-US" sz="19953" b="1">
                  <a:solidFill>
                    <a:srgbClr val="2190C4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15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164226" y="4245073"/>
            <a:ext cx="2991346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1E1E1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Countries Exported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585694" y="1341083"/>
            <a:ext cx="4156075" cy="292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0"/>
              </a:lnSpc>
              <a:spcBef>
                <a:spcPct val="0"/>
              </a:spcBef>
            </a:pPr>
            <a:r>
              <a:rPr lang="en-US" sz="17000" b="1" dirty="0">
                <a:solidFill>
                  <a:srgbClr val="2190C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40+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68256" y="8240375"/>
            <a:ext cx="443240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1" dirty="0">
                <a:solidFill>
                  <a:srgbClr val="1E1E1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Tons yearly produced  -Poly bags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51248" y="4994047"/>
            <a:ext cx="6278815" cy="3000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35"/>
              </a:lnSpc>
              <a:spcBef>
                <a:spcPct val="0"/>
              </a:spcBef>
            </a:pPr>
            <a:r>
              <a:rPr lang="en-US" sz="10000" b="1" dirty="0">
                <a:solidFill>
                  <a:srgbClr val="2190C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30000</a:t>
            </a:r>
          </a:p>
        </p:txBody>
      </p:sp>
      <p:sp>
        <p:nvSpPr>
          <p:cNvPr id="10" name="Freeform 10"/>
          <p:cNvSpPr/>
          <p:nvPr/>
        </p:nvSpPr>
        <p:spPr>
          <a:xfrm rot="3756366">
            <a:off x="12886790" y="-3059415"/>
            <a:ext cx="8745019" cy="7159984"/>
          </a:xfrm>
          <a:custGeom>
            <a:avLst/>
            <a:gdLst/>
            <a:ahLst/>
            <a:cxnLst/>
            <a:rect l="l" t="t" r="r" b="b"/>
            <a:pathLst>
              <a:path w="8745019" h="7159984">
                <a:moveTo>
                  <a:pt x="0" y="0"/>
                </a:moveTo>
                <a:lnTo>
                  <a:pt x="8745020" y="0"/>
                </a:lnTo>
                <a:lnTo>
                  <a:pt x="8745020" y="7159985"/>
                </a:lnTo>
                <a:lnTo>
                  <a:pt x="0" y="71599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0" y="0"/>
            <a:ext cx="3706792" cy="1208953"/>
          </a:xfrm>
          <a:custGeom>
            <a:avLst/>
            <a:gdLst/>
            <a:ahLst/>
            <a:cxnLst/>
            <a:rect l="l" t="t" r="r" b="b"/>
            <a:pathLst>
              <a:path w="3706792" h="1208953">
                <a:moveTo>
                  <a:pt x="0" y="0"/>
                </a:moveTo>
                <a:lnTo>
                  <a:pt x="3706792" y="0"/>
                </a:lnTo>
                <a:lnTo>
                  <a:pt x="3706792" y="1208953"/>
                </a:lnTo>
                <a:lnTo>
                  <a:pt x="0" y="12089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61" r="-1361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585694" y="4967366"/>
            <a:ext cx="4063051" cy="3000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35"/>
              </a:lnSpc>
              <a:spcBef>
                <a:spcPct val="0"/>
              </a:spcBef>
            </a:pPr>
            <a:r>
              <a:rPr lang="en-US" sz="10000" b="1" dirty="0">
                <a:solidFill>
                  <a:srgbClr val="2190C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10000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90006" y="8234821"/>
            <a:ext cx="3654425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1" dirty="0">
                <a:solidFill>
                  <a:srgbClr val="1E1E1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Tons yearly produced 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dirty="0">
                <a:solidFill>
                  <a:srgbClr val="1E1E1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-Non-Woven bags</a:t>
            </a:r>
          </a:p>
        </p:txBody>
      </p:sp>
      <p:sp>
        <p:nvSpPr>
          <p:cNvPr id="14" name="AutoShape 14"/>
          <p:cNvSpPr/>
          <p:nvPr/>
        </p:nvSpPr>
        <p:spPr>
          <a:xfrm>
            <a:off x="9283778" y="1208995"/>
            <a:ext cx="18801" cy="8588523"/>
          </a:xfrm>
          <a:prstGeom prst="line">
            <a:avLst/>
          </a:prstGeom>
          <a:ln w="38100" cap="flat">
            <a:solidFill>
              <a:srgbClr val="000000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5151306" y="5655656"/>
            <a:ext cx="8588544" cy="0"/>
          </a:xfrm>
          <a:prstGeom prst="line">
            <a:avLst/>
          </a:prstGeom>
          <a:ln w="38100" cap="flat">
            <a:solidFill>
              <a:srgbClr val="000000">
                <a:alpha val="40784"/>
              </a:srgbClr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12825">
            <a:off x="-3664277" y="6121243"/>
            <a:ext cx="8745019" cy="7159984"/>
          </a:xfrm>
          <a:custGeom>
            <a:avLst/>
            <a:gdLst/>
            <a:ahLst/>
            <a:cxnLst/>
            <a:rect l="l" t="t" r="r" b="b"/>
            <a:pathLst>
              <a:path w="8745019" h="7159984">
                <a:moveTo>
                  <a:pt x="0" y="0"/>
                </a:moveTo>
                <a:lnTo>
                  <a:pt x="8745019" y="0"/>
                </a:lnTo>
                <a:lnTo>
                  <a:pt x="8745019" y="7159985"/>
                </a:lnTo>
                <a:lnTo>
                  <a:pt x="0" y="71599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3756366">
            <a:off x="12886790" y="-3123508"/>
            <a:ext cx="8745019" cy="7159984"/>
          </a:xfrm>
          <a:custGeom>
            <a:avLst/>
            <a:gdLst/>
            <a:ahLst/>
            <a:cxnLst/>
            <a:rect l="l" t="t" r="r" b="b"/>
            <a:pathLst>
              <a:path w="8745019" h="7159984">
                <a:moveTo>
                  <a:pt x="0" y="0"/>
                </a:moveTo>
                <a:lnTo>
                  <a:pt x="8745020" y="0"/>
                </a:lnTo>
                <a:lnTo>
                  <a:pt x="8745020" y="7159984"/>
                </a:lnTo>
                <a:lnTo>
                  <a:pt x="0" y="7159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0" y="0"/>
            <a:ext cx="3706792" cy="1176906"/>
          </a:xfrm>
          <a:custGeom>
            <a:avLst/>
            <a:gdLst/>
            <a:ahLst/>
            <a:cxnLst/>
            <a:rect l="l" t="t" r="r" b="b"/>
            <a:pathLst>
              <a:path w="3706792" h="1176906">
                <a:moveTo>
                  <a:pt x="0" y="0"/>
                </a:moveTo>
                <a:lnTo>
                  <a:pt x="3706792" y="0"/>
                </a:lnTo>
                <a:lnTo>
                  <a:pt x="3706792" y="1176906"/>
                </a:lnTo>
                <a:lnTo>
                  <a:pt x="0" y="11769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519046" y="5827650"/>
            <a:ext cx="2161145" cy="2510320"/>
          </a:xfrm>
          <a:custGeom>
            <a:avLst/>
            <a:gdLst/>
            <a:ahLst/>
            <a:cxnLst/>
            <a:rect l="l" t="t" r="r" b="b"/>
            <a:pathLst>
              <a:path w="2378391" h="2854626">
                <a:moveTo>
                  <a:pt x="0" y="0"/>
                </a:moveTo>
                <a:lnTo>
                  <a:pt x="2378391" y="0"/>
                </a:lnTo>
                <a:lnTo>
                  <a:pt x="2378391" y="2854626"/>
                </a:lnTo>
                <a:lnTo>
                  <a:pt x="0" y="28546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579734" y="3399809"/>
            <a:ext cx="4502799" cy="1367452"/>
          </a:xfrm>
          <a:custGeom>
            <a:avLst/>
            <a:gdLst/>
            <a:ahLst/>
            <a:cxnLst/>
            <a:rect l="l" t="t" r="r" b="b"/>
            <a:pathLst>
              <a:path w="4502799" h="1367452">
                <a:moveTo>
                  <a:pt x="0" y="0"/>
                </a:moveTo>
                <a:lnTo>
                  <a:pt x="4502800" y="0"/>
                </a:lnTo>
                <a:lnTo>
                  <a:pt x="4502800" y="1367452"/>
                </a:lnTo>
                <a:lnTo>
                  <a:pt x="0" y="13674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09378" b="-11990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067305" y="5827650"/>
            <a:ext cx="2499381" cy="2510320"/>
          </a:xfrm>
          <a:custGeom>
            <a:avLst/>
            <a:gdLst/>
            <a:ahLst/>
            <a:cxnLst/>
            <a:rect l="l" t="t" r="r" b="b"/>
            <a:pathLst>
              <a:path w="2854626" h="2854626">
                <a:moveTo>
                  <a:pt x="0" y="0"/>
                </a:moveTo>
                <a:lnTo>
                  <a:pt x="2854626" y="0"/>
                </a:lnTo>
                <a:lnTo>
                  <a:pt x="2854626" y="2854626"/>
                </a:lnTo>
                <a:lnTo>
                  <a:pt x="0" y="28546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20458" y="6139635"/>
            <a:ext cx="3150772" cy="1359839"/>
          </a:xfrm>
          <a:custGeom>
            <a:avLst/>
            <a:gdLst/>
            <a:ahLst/>
            <a:cxnLst/>
            <a:rect l="l" t="t" r="r" b="b"/>
            <a:pathLst>
              <a:path w="2785757" h="1167442">
                <a:moveTo>
                  <a:pt x="0" y="0"/>
                </a:moveTo>
                <a:lnTo>
                  <a:pt x="2785757" y="0"/>
                </a:lnTo>
                <a:lnTo>
                  <a:pt x="2785757" y="1167442"/>
                </a:lnTo>
                <a:lnTo>
                  <a:pt x="0" y="11674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559805" y="5688065"/>
            <a:ext cx="1969845" cy="2649905"/>
          </a:xfrm>
          <a:custGeom>
            <a:avLst/>
            <a:gdLst/>
            <a:ahLst/>
            <a:cxnLst/>
            <a:rect l="l" t="t" r="r" b="b"/>
            <a:pathLst>
              <a:path w="2518767" h="3347861">
                <a:moveTo>
                  <a:pt x="0" y="0"/>
                </a:moveTo>
                <a:lnTo>
                  <a:pt x="2518767" y="0"/>
                </a:lnTo>
                <a:lnTo>
                  <a:pt x="2518767" y="3347861"/>
                </a:lnTo>
                <a:lnTo>
                  <a:pt x="0" y="334786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425615" y="3278101"/>
            <a:ext cx="3454776" cy="1367452"/>
          </a:xfrm>
          <a:custGeom>
            <a:avLst/>
            <a:gdLst/>
            <a:ahLst/>
            <a:cxnLst/>
            <a:rect l="l" t="t" r="r" b="b"/>
            <a:pathLst>
              <a:path w="3454776" h="1367452">
                <a:moveTo>
                  <a:pt x="0" y="0"/>
                </a:moveTo>
                <a:lnTo>
                  <a:pt x="3454776" y="0"/>
                </a:lnTo>
                <a:lnTo>
                  <a:pt x="3454776" y="1367452"/>
                </a:lnTo>
                <a:lnTo>
                  <a:pt x="0" y="13674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78466" b="-74177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3" name="TextBox 13"/>
          <p:cNvSpPr txBox="1"/>
          <p:nvPr/>
        </p:nvSpPr>
        <p:spPr>
          <a:xfrm>
            <a:off x="2911121" y="902865"/>
            <a:ext cx="12465757" cy="1368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2190C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Our Valued Customer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ABD2D31-AE21-0689-CD0C-75D63B2785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35" r="1679" b="25635"/>
          <a:stretch>
            <a:fillRect/>
          </a:stretch>
        </p:blipFill>
        <p:spPr>
          <a:xfrm>
            <a:off x="8470965" y="3399809"/>
            <a:ext cx="3233890" cy="15106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721C9D3-9181-9124-CFDE-4F503C7AE75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65" y="3278101"/>
            <a:ext cx="2863765" cy="1610868"/>
          </a:xfrm>
          <a:prstGeom prst="rect">
            <a:avLst/>
          </a:prstGeom>
        </p:spPr>
      </p:pic>
      <p:sp>
        <p:nvSpPr>
          <p:cNvPr id="22" name="Freeform 11"/>
          <p:cNvSpPr/>
          <p:nvPr/>
        </p:nvSpPr>
        <p:spPr>
          <a:xfrm>
            <a:off x="4813660" y="5827650"/>
            <a:ext cx="3516161" cy="2205379"/>
          </a:xfrm>
          <a:custGeom>
            <a:avLst/>
            <a:gdLst/>
            <a:ahLst/>
            <a:cxnLst/>
            <a:rect l="l" t="t" r="r" b="b"/>
            <a:pathLst>
              <a:path w="3938177" h="2205379">
                <a:moveTo>
                  <a:pt x="0" y="0"/>
                </a:moveTo>
                <a:lnTo>
                  <a:pt x="3938178" y="0"/>
                </a:lnTo>
                <a:lnTo>
                  <a:pt x="3938178" y="2205379"/>
                </a:lnTo>
                <a:lnTo>
                  <a:pt x="0" y="22053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12825">
            <a:off x="-3664277" y="6121243"/>
            <a:ext cx="8745019" cy="7159984"/>
          </a:xfrm>
          <a:custGeom>
            <a:avLst/>
            <a:gdLst/>
            <a:ahLst/>
            <a:cxnLst/>
            <a:rect l="l" t="t" r="r" b="b"/>
            <a:pathLst>
              <a:path w="8745019" h="7159984">
                <a:moveTo>
                  <a:pt x="0" y="0"/>
                </a:moveTo>
                <a:lnTo>
                  <a:pt x="8745019" y="0"/>
                </a:lnTo>
                <a:lnTo>
                  <a:pt x="8745019" y="7159985"/>
                </a:lnTo>
                <a:lnTo>
                  <a:pt x="0" y="71599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3756366">
            <a:off x="12886790" y="-3123508"/>
            <a:ext cx="8745019" cy="7159984"/>
          </a:xfrm>
          <a:custGeom>
            <a:avLst/>
            <a:gdLst/>
            <a:ahLst/>
            <a:cxnLst/>
            <a:rect l="l" t="t" r="r" b="b"/>
            <a:pathLst>
              <a:path w="8745019" h="7159984">
                <a:moveTo>
                  <a:pt x="0" y="0"/>
                </a:moveTo>
                <a:lnTo>
                  <a:pt x="8745020" y="0"/>
                </a:lnTo>
                <a:lnTo>
                  <a:pt x="8745020" y="7159984"/>
                </a:lnTo>
                <a:lnTo>
                  <a:pt x="0" y="7159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2911121" y="2680608"/>
            <a:ext cx="12465757" cy="3533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01"/>
              </a:lnSpc>
              <a:spcBef>
                <a:spcPct val="0"/>
              </a:spcBef>
            </a:pPr>
            <a:r>
              <a:rPr lang="en-US" sz="10144" b="1">
                <a:solidFill>
                  <a:srgbClr val="2190C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What products we offer in ATSBL?</a:t>
            </a:r>
          </a:p>
        </p:txBody>
      </p:sp>
      <p:sp>
        <p:nvSpPr>
          <p:cNvPr id="5" name="Freeform 5"/>
          <p:cNvSpPr/>
          <p:nvPr/>
        </p:nvSpPr>
        <p:spPr>
          <a:xfrm>
            <a:off x="14393857" y="4374703"/>
            <a:ext cx="3695186" cy="5912297"/>
          </a:xfrm>
          <a:custGeom>
            <a:avLst/>
            <a:gdLst/>
            <a:ahLst/>
            <a:cxnLst/>
            <a:rect l="l" t="t" r="r" b="b"/>
            <a:pathLst>
              <a:path w="3695186" h="5912297">
                <a:moveTo>
                  <a:pt x="0" y="0"/>
                </a:moveTo>
                <a:lnTo>
                  <a:pt x="3695186" y="0"/>
                </a:lnTo>
                <a:lnTo>
                  <a:pt x="3695186" y="5912297"/>
                </a:lnTo>
                <a:lnTo>
                  <a:pt x="0" y="59122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0"/>
            <a:ext cx="3706792" cy="1176906"/>
          </a:xfrm>
          <a:custGeom>
            <a:avLst/>
            <a:gdLst/>
            <a:ahLst/>
            <a:cxnLst/>
            <a:rect l="l" t="t" r="r" b="b"/>
            <a:pathLst>
              <a:path w="3706792" h="1176906">
                <a:moveTo>
                  <a:pt x="0" y="0"/>
                </a:moveTo>
                <a:lnTo>
                  <a:pt x="3706792" y="0"/>
                </a:lnTo>
                <a:lnTo>
                  <a:pt x="3706792" y="1176906"/>
                </a:lnTo>
                <a:lnTo>
                  <a:pt x="0" y="11769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88A3F924-11C7-A5DF-0C34-FD38C19B0747}"/>
              </a:ext>
            </a:extLst>
          </p:cNvPr>
          <p:cNvSpPr txBox="1">
            <a:spLocks/>
          </p:cNvSpPr>
          <p:nvPr/>
        </p:nvSpPr>
        <p:spPr>
          <a:xfrm>
            <a:off x="6426543" y="1002420"/>
            <a:ext cx="5434913" cy="1001319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lnSpc>
                <a:spcPct val="80000"/>
              </a:lnSpc>
              <a:spcBef>
                <a:spcPts val="1500"/>
              </a:spcBef>
              <a:buClr>
                <a:schemeClr val="accent2"/>
              </a:buClr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cs typeface="Calibri" panose="020F0502020204030204" charset="0"/>
              </a:rPr>
              <a:t>Produce Bag on Roll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10C834C-A01C-C679-598C-A2823666F587}"/>
              </a:ext>
            </a:extLst>
          </p:cNvPr>
          <p:cNvGrpSpPr/>
          <p:nvPr/>
        </p:nvGrpSpPr>
        <p:grpSpPr>
          <a:xfrm>
            <a:off x="1642635" y="2624728"/>
            <a:ext cx="3764969" cy="3253861"/>
            <a:chOff x="1645614" y="2190178"/>
            <a:chExt cx="2181225" cy="268278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2930E62-3AB1-4B7F-61E9-AFE0A000F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45614" y="2190178"/>
              <a:ext cx="2181225" cy="2095500"/>
            </a:xfrm>
            <a:prstGeom prst="rect">
              <a:avLst/>
            </a:prstGeom>
          </p:spPr>
        </p:pic>
        <p:sp>
          <p:nvSpPr>
            <p:cNvPr id="18" name="Title 5">
              <a:extLst>
                <a:ext uri="{FF2B5EF4-FFF2-40B4-BE49-F238E27FC236}">
                  <a16:creationId xmlns:a16="http://schemas.microsoft.com/office/drawing/2014/main" id="{F68BB080-45D9-C721-A13E-EA14A475822D}"/>
                </a:ext>
              </a:extLst>
            </p:cNvPr>
            <p:cNvSpPr txBox="1">
              <a:spLocks/>
            </p:cNvSpPr>
            <p:nvPr/>
          </p:nvSpPr>
          <p:spPr>
            <a:xfrm>
              <a:off x="2337452" y="4531923"/>
              <a:ext cx="1358452" cy="341044"/>
            </a:xfrm>
            <a:prstGeom prst="rect">
              <a:avLst/>
            </a:prstGeom>
          </p:spPr>
          <p:txBody>
            <a:bodyPr vert="horz" lIns="137160" tIns="68580" rIns="137160" bIns="6858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>
                  <a:solidFill>
                    <a:schemeClr val="tx1"/>
                  </a:solidFill>
                  <a:latin typeface="Montserrat" panose="00000500000000000000" pitchFamily="2" charset="0"/>
                </a:rPr>
                <a:t>Flat Bag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34EAEE1-4FD0-669A-1ECC-0A85811007FC}"/>
              </a:ext>
            </a:extLst>
          </p:cNvPr>
          <p:cNvGrpSpPr/>
          <p:nvPr/>
        </p:nvGrpSpPr>
        <p:grpSpPr>
          <a:xfrm>
            <a:off x="3292638" y="6244228"/>
            <a:ext cx="5165562" cy="3429965"/>
            <a:chOff x="8377597" y="2142553"/>
            <a:chExt cx="2402151" cy="2734527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0122627-6F3A-3464-0F60-BB8BC3CAE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77597" y="2142553"/>
              <a:ext cx="2402151" cy="2402151"/>
            </a:xfrm>
            <a:prstGeom prst="rect">
              <a:avLst/>
            </a:prstGeom>
          </p:spPr>
        </p:pic>
        <p:sp>
          <p:nvSpPr>
            <p:cNvPr id="24" name="Title 5">
              <a:extLst>
                <a:ext uri="{FF2B5EF4-FFF2-40B4-BE49-F238E27FC236}">
                  <a16:creationId xmlns:a16="http://schemas.microsoft.com/office/drawing/2014/main" id="{CDB60543-CA78-D8DE-FCB6-94B34789CF08}"/>
                </a:ext>
              </a:extLst>
            </p:cNvPr>
            <p:cNvSpPr txBox="1">
              <a:spLocks/>
            </p:cNvSpPr>
            <p:nvPr/>
          </p:nvSpPr>
          <p:spPr>
            <a:xfrm>
              <a:off x="8586480" y="4438257"/>
              <a:ext cx="1984384" cy="438823"/>
            </a:xfrm>
            <a:prstGeom prst="rect">
              <a:avLst/>
            </a:prstGeom>
          </p:spPr>
          <p:txBody>
            <a:bodyPr vert="horz" lIns="137160" tIns="68580" rIns="137160" bIns="6858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>
                  <a:solidFill>
                    <a:schemeClr val="tx1"/>
                  </a:solidFill>
                  <a:latin typeface="Montserrat" panose="00000500000000000000" pitchFamily="2" charset="0"/>
                </a:rPr>
                <a:t>Star Sealed Bag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EDE5FB6-9A71-3156-1843-24DC1C0BD6EC}"/>
              </a:ext>
            </a:extLst>
          </p:cNvPr>
          <p:cNvGrpSpPr/>
          <p:nvPr/>
        </p:nvGrpSpPr>
        <p:grpSpPr>
          <a:xfrm>
            <a:off x="6426543" y="2349556"/>
            <a:ext cx="3938209" cy="3529033"/>
            <a:chOff x="5030655" y="2142553"/>
            <a:chExt cx="2241738" cy="298499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3571C50-83AA-8CD3-D8E7-32C83A5D1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30655" y="2142553"/>
              <a:ext cx="2143125" cy="2143125"/>
            </a:xfrm>
            <a:prstGeom prst="rect">
              <a:avLst/>
            </a:prstGeom>
          </p:spPr>
        </p:pic>
        <p:sp>
          <p:nvSpPr>
            <p:cNvPr id="27" name="Title 5">
              <a:extLst>
                <a:ext uri="{FF2B5EF4-FFF2-40B4-BE49-F238E27FC236}">
                  <a16:creationId xmlns:a16="http://schemas.microsoft.com/office/drawing/2014/main" id="{361765C6-0182-0BED-68E7-054B63B9E962}"/>
                </a:ext>
              </a:extLst>
            </p:cNvPr>
            <p:cNvSpPr txBox="1">
              <a:spLocks/>
            </p:cNvSpPr>
            <p:nvPr/>
          </p:nvSpPr>
          <p:spPr>
            <a:xfrm>
              <a:off x="5390151" y="4777676"/>
              <a:ext cx="1882242" cy="349873"/>
            </a:xfrm>
            <a:prstGeom prst="rect">
              <a:avLst/>
            </a:prstGeom>
          </p:spPr>
          <p:txBody>
            <a:bodyPr vert="horz" lIns="137160" tIns="68580" rIns="137160" bIns="6858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>
                  <a:solidFill>
                    <a:schemeClr val="tx1"/>
                  </a:solidFill>
                  <a:latin typeface="Montserrat" panose="00000500000000000000" pitchFamily="2" charset="0"/>
                </a:rPr>
                <a:t>T-Shirt Bag</a:t>
              </a:r>
            </a:p>
          </p:txBody>
        </p:sp>
      </p:grpSp>
      <p:graphicFrame>
        <p:nvGraphicFramePr>
          <p:cNvPr id="9" name="Google Shape;1753;p36">
            <a:extLst>
              <a:ext uri="{FF2B5EF4-FFF2-40B4-BE49-F238E27FC236}">
                <a16:creationId xmlns:a16="http://schemas.microsoft.com/office/drawing/2014/main" id="{7979257A-0EB3-2AA5-BDF5-60D6D7B859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9289166"/>
              </p:ext>
            </p:extLst>
          </p:nvPr>
        </p:nvGraphicFramePr>
        <p:xfrm>
          <a:off x="11229906" y="3440060"/>
          <a:ext cx="6391749" cy="400262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391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287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919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Good Strength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Regular Usage 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Biodegradable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Compostable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Customized Size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Calibri" panose="020F0502020204030204" pitchFamily="34" charset="0"/>
                          <a:sym typeface="Montserrat"/>
                        </a:rPr>
                        <a:t>Up to 8 Colors Printing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TextBox 6">
            <a:extLst>
              <a:ext uri="{FF2B5EF4-FFF2-40B4-BE49-F238E27FC236}">
                <a16:creationId xmlns:a16="http://schemas.microsoft.com/office/drawing/2014/main" id="{2E9B0932-99EA-382D-2A37-5181496938D6}"/>
              </a:ext>
            </a:extLst>
          </p:cNvPr>
          <p:cNvSpPr txBox="1"/>
          <p:nvPr/>
        </p:nvSpPr>
        <p:spPr>
          <a:xfrm>
            <a:off x="14591911" y="243281"/>
            <a:ext cx="364158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 -Poly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01C788-252E-65F3-6A3B-F7DA8CF5A1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322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88A3F924-11C7-A5DF-0C34-FD38C19B0747}"/>
              </a:ext>
            </a:extLst>
          </p:cNvPr>
          <p:cNvSpPr txBox="1">
            <a:spLocks/>
          </p:cNvSpPr>
          <p:nvPr/>
        </p:nvSpPr>
        <p:spPr>
          <a:xfrm>
            <a:off x="7162800" y="800100"/>
            <a:ext cx="3048000" cy="1001319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/>
                </a:solidFill>
              </a:rPr>
              <a:t>T-Shirt Bag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A532A7B-58FE-6A39-B17E-F31BDC115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6429160"/>
            <a:ext cx="2575615" cy="32745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F018410-C087-11AB-159F-3A6713273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1905" y="6493051"/>
            <a:ext cx="3214688" cy="32146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71B96F-853C-10A6-A5D7-DCB2CEB74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584" y="1884450"/>
            <a:ext cx="6907848" cy="4144710"/>
          </a:xfrm>
          <a:prstGeom prst="rect">
            <a:avLst/>
          </a:prstGeom>
        </p:spPr>
      </p:pic>
      <p:graphicFrame>
        <p:nvGraphicFramePr>
          <p:cNvPr id="6" name="Google Shape;1753;p36">
            <a:extLst>
              <a:ext uri="{FF2B5EF4-FFF2-40B4-BE49-F238E27FC236}">
                <a16:creationId xmlns:a16="http://schemas.microsoft.com/office/drawing/2014/main" id="{5FCE2026-FB7F-8D66-7B75-D91BE53313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7411428"/>
              </p:ext>
            </p:extLst>
          </p:nvPr>
        </p:nvGraphicFramePr>
        <p:xfrm>
          <a:off x="11277600" y="2742251"/>
          <a:ext cx="5929308" cy="328690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929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23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+mj-cs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4515">
                <a:tc>
                  <a:txBody>
                    <a:bodyPr/>
                    <a:lstStyle/>
                    <a:p>
                      <a:pPr marL="342900" lvl="0" indent="-34290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+mj-cs"/>
                          <a:sym typeface="Montserrat"/>
                        </a:rPr>
                        <a:t>Good Strength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+mj-cs"/>
                          <a:sym typeface="Montserrat"/>
                        </a:rPr>
                        <a:t>Regular Usage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+mj-cs"/>
                          <a:sym typeface="Montserrat"/>
                        </a:rPr>
                        <a:t>Biodegradable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+mj-cs"/>
                          <a:sym typeface="Montserrat"/>
                        </a:rPr>
                        <a:t>Compostable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+mj-cs"/>
                          <a:sym typeface="Montserrat"/>
                        </a:rPr>
                        <a:t>Customized Size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Calibri" panose="020F0502020204030204" pitchFamily="34" charset="0"/>
                          <a:sym typeface="Montserrat"/>
                        </a:rPr>
                        <a:t>Up to 8 Colors Printing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Box 6">
            <a:extLst>
              <a:ext uri="{FF2B5EF4-FFF2-40B4-BE49-F238E27FC236}">
                <a16:creationId xmlns:a16="http://schemas.microsoft.com/office/drawing/2014/main" id="{43C3E971-FF7C-15EE-DB35-918171D5E1AD}"/>
              </a:ext>
            </a:extLst>
          </p:cNvPr>
          <p:cNvSpPr txBox="1"/>
          <p:nvPr/>
        </p:nvSpPr>
        <p:spPr>
          <a:xfrm>
            <a:off x="14591911" y="243281"/>
            <a:ext cx="364158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 -Poly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DC0DBC-2238-2ED1-1E89-733B703C14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674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3ED14-55B1-9472-04E7-E42F84E9D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A5BFF347-823D-FB82-5735-2702DB029147}"/>
              </a:ext>
            </a:extLst>
          </p:cNvPr>
          <p:cNvSpPr txBox="1">
            <a:spLocks/>
          </p:cNvSpPr>
          <p:nvPr/>
        </p:nvSpPr>
        <p:spPr>
          <a:xfrm>
            <a:off x="6207040" y="1021360"/>
            <a:ext cx="4898585" cy="1001319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/>
                </a:solidFill>
                <a:latin typeface="Montserrat" panose="00000500000000000000" pitchFamily="2" charset="0"/>
              </a:rPr>
              <a:t>Trash/Garbage Bag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61B7372-CF4D-F385-0076-E0AF597C05E8}"/>
              </a:ext>
            </a:extLst>
          </p:cNvPr>
          <p:cNvSpPr txBox="1"/>
          <p:nvPr/>
        </p:nvSpPr>
        <p:spPr>
          <a:xfrm>
            <a:off x="14591911" y="243281"/>
            <a:ext cx="364158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 -Poly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4C6119-1A31-5747-5586-261CA45D6D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6E39C9-BF43-38F1-FD69-8640C86153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37" y="1769205"/>
            <a:ext cx="5594706" cy="54948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2097B27-3927-8782-EECF-8ACF648099EC}"/>
              </a:ext>
            </a:extLst>
          </p:cNvPr>
          <p:cNvGrpSpPr/>
          <p:nvPr/>
        </p:nvGrpSpPr>
        <p:grpSpPr>
          <a:xfrm>
            <a:off x="9328315" y="5847809"/>
            <a:ext cx="3671927" cy="3170646"/>
            <a:chOff x="9328315" y="5847809"/>
            <a:chExt cx="3671927" cy="3170646"/>
          </a:xfrm>
        </p:grpSpPr>
        <p:sp>
          <p:nvSpPr>
            <p:cNvPr id="27" name="Title 5">
              <a:extLst>
                <a:ext uri="{FF2B5EF4-FFF2-40B4-BE49-F238E27FC236}">
                  <a16:creationId xmlns:a16="http://schemas.microsoft.com/office/drawing/2014/main" id="{361765C6-0182-0BED-68E7-054B63B9E962}"/>
                </a:ext>
              </a:extLst>
            </p:cNvPr>
            <p:cNvSpPr txBox="1">
              <a:spLocks/>
            </p:cNvSpPr>
            <p:nvPr/>
          </p:nvSpPr>
          <p:spPr>
            <a:xfrm>
              <a:off x="9480110" y="8764981"/>
              <a:ext cx="3520132" cy="253474"/>
            </a:xfrm>
            <a:prstGeom prst="rect">
              <a:avLst/>
            </a:prstGeom>
          </p:spPr>
          <p:txBody>
            <a:bodyPr vert="horz" lIns="137160" tIns="68580" rIns="137160" bIns="6858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C/E Fold Bag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657A29A-6BA3-1CC0-5C13-907D2964B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28315" y="5847809"/>
              <a:ext cx="3076145" cy="2792525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F8C800D-4FBF-DE12-F5F2-20E441A7E385}"/>
              </a:ext>
            </a:extLst>
          </p:cNvPr>
          <p:cNvGrpSpPr/>
          <p:nvPr/>
        </p:nvGrpSpPr>
        <p:grpSpPr>
          <a:xfrm>
            <a:off x="13076442" y="6667500"/>
            <a:ext cx="4464878" cy="3367692"/>
            <a:chOff x="1674068" y="2217101"/>
            <a:chExt cx="2143125" cy="2449632"/>
          </a:xfrm>
        </p:grpSpPr>
        <p:sp>
          <p:nvSpPr>
            <p:cNvPr id="19" name="Title 5">
              <a:extLst>
                <a:ext uri="{FF2B5EF4-FFF2-40B4-BE49-F238E27FC236}">
                  <a16:creationId xmlns:a16="http://schemas.microsoft.com/office/drawing/2014/main" id="{AF03841E-6427-EDFF-6167-F9292CA4EA0B}"/>
                </a:ext>
              </a:extLst>
            </p:cNvPr>
            <p:cNvSpPr txBox="1">
              <a:spLocks/>
            </p:cNvSpPr>
            <p:nvPr/>
          </p:nvSpPr>
          <p:spPr>
            <a:xfrm>
              <a:off x="2427689" y="4365136"/>
              <a:ext cx="1121095" cy="301597"/>
            </a:xfrm>
            <a:prstGeom prst="rect">
              <a:avLst/>
            </a:prstGeom>
          </p:spPr>
          <p:txBody>
            <a:bodyPr vert="horz" lIns="137160" tIns="68580" rIns="137160" bIns="6858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Flat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579FF67-BC74-A1B5-604A-2CBD2AD84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74068" y="2217101"/>
              <a:ext cx="2143125" cy="2143125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9250A7B-C11C-DE68-AFB0-3DC1EB2C9078}"/>
              </a:ext>
            </a:extLst>
          </p:cNvPr>
          <p:cNvSpPr txBox="1"/>
          <p:nvPr/>
        </p:nvSpPr>
        <p:spPr>
          <a:xfrm>
            <a:off x="1189659" y="6863495"/>
            <a:ext cx="3972724" cy="531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Draw-Tap Bags on Roll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0D524276-5482-C19E-6CB1-9FADB4446E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387077"/>
              </p:ext>
            </p:extLst>
          </p:nvPr>
        </p:nvGraphicFramePr>
        <p:xfrm>
          <a:off x="12192000" y="1522020"/>
          <a:ext cx="5307846" cy="39262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307846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9563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200" b="1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2969887"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+mj-cs"/>
                          <a:sym typeface="Montserrat"/>
                        </a:rPr>
                        <a:t>Good Strength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+mj-cs"/>
                          <a:sym typeface="Montserrat"/>
                        </a:rPr>
                        <a:t>Regular Usage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+mj-cs"/>
                          <a:sym typeface="Montserrat"/>
                        </a:rPr>
                        <a:t>Biodegradable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+mj-cs"/>
                          <a:sym typeface="Montserrat"/>
                        </a:rPr>
                        <a:t>Compostable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+mj-cs"/>
                          <a:sym typeface="Montserrat"/>
                        </a:rPr>
                        <a:t>Customized Size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Calibri" panose="020F0502020204030204" pitchFamily="34" charset="0"/>
                          <a:sym typeface="Montserrat"/>
                        </a:rPr>
                        <a:t>Up to 8 Colors Printing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1F9821E5-2279-9772-463F-A730DC85169C}"/>
              </a:ext>
            </a:extLst>
          </p:cNvPr>
          <p:cNvGrpSpPr/>
          <p:nvPr/>
        </p:nvGrpSpPr>
        <p:grpSpPr>
          <a:xfrm>
            <a:off x="5442828" y="3989716"/>
            <a:ext cx="3701172" cy="3716185"/>
            <a:chOff x="5545484" y="3485160"/>
            <a:chExt cx="3701172" cy="371618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4EEA3F3-9BD1-D42F-7570-D5BB83A75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6143" y="3485160"/>
              <a:ext cx="2902846" cy="2902846"/>
            </a:xfrm>
            <a:prstGeom prst="rect">
              <a:avLst/>
            </a:prstGeom>
          </p:spPr>
        </p:pic>
        <p:sp>
          <p:nvSpPr>
            <p:cNvPr id="5" name="Title 5">
              <a:extLst>
                <a:ext uri="{FF2B5EF4-FFF2-40B4-BE49-F238E27FC236}">
                  <a16:creationId xmlns:a16="http://schemas.microsoft.com/office/drawing/2014/main" id="{24EFB74B-6452-0FF9-A70E-89DCCEB3B439}"/>
                </a:ext>
              </a:extLst>
            </p:cNvPr>
            <p:cNvSpPr txBox="1">
              <a:spLocks/>
            </p:cNvSpPr>
            <p:nvPr/>
          </p:nvSpPr>
          <p:spPr>
            <a:xfrm>
              <a:off x="5545484" y="6200026"/>
              <a:ext cx="3701172" cy="1001319"/>
            </a:xfrm>
            <a:prstGeom prst="rect">
              <a:avLst/>
            </a:prstGeom>
          </p:spPr>
          <p:txBody>
            <a:bodyPr vert="horz" lIns="137160" tIns="68580" rIns="137160" bIns="6858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>
                  <a:solidFill>
                    <a:schemeClr val="tx1"/>
                  </a:solidFill>
                  <a:latin typeface="Montserrat" panose="00000500000000000000" pitchFamily="2" charset="0"/>
                </a:rPr>
                <a:t>Star Seal Bag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7562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A4649EF-E2FD-FE51-FB6F-0F1E20E6C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810" y="2398434"/>
            <a:ext cx="4042985" cy="40429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2CC143-3B1D-448C-9ADD-B048E4AEA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652" y="2626846"/>
            <a:ext cx="2871788" cy="3586163"/>
          </a:xfrm>
          <a:prstGeom prst="rect">
            <a:avLst/>
          </a:prstGeom>
        </p:spPr>
      </p:pic>
      <p:graphicFrame>
        <p:nvGraphicFramePr>
          <p:cNvPr id="3" name="Google Shape;1753;p36">
            <a:extLst>
              <a:ext uri="{FF2B5EF4-FFF2-40B4-BE49-F238E27FC236}">
                <a16:creationId xmlns:a16="http://schemas.microsoft.com/office/drawing/2014/main" id="{E7161E2D-3A77-6D55-5539-CC18DE1C40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8660448"/>
              </p:ext>
            </p:extLst>
          </p:nvPr>
        </p:nvGraphicFramePr>
        <p:xfrm>
          <a:off x="2490904" y="6772311"/>
          <a:ext cx="3338508" cy="27157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38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05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4771"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Good Strength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Regular Usage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Biodegradable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Compostable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Low thickness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Customized Size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E4BA83F-E7CF-25AF-C922-1E6808895A86}"/>
              </a:ext>
            </a:extLst>
          </p:cNvPr>
          <p:cNvSpPr txBox="1"/>
          <p:nvPr/>
        </p:nvSpPr>
        <p:spPr>
          <a:xfrm>
            <a:off x="2292546" y="1991842"/>
            <a:ext cx="49156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Butcher Bag / Meat Bag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C3B2678-20B5-B99F-4969-6F3489F3563F}"/>
              </a:ext>
            </a:extLst>
          </p:cNvPr>
          <p:cNvCxnSpPr>
            <a:cxnSpLocks/>
          </p:cNvCxnSpPr>
          <p:nvPr/>
        </p:nvCxnSpPr>
        <p:spPr>
          <a:xfrm>
            <a:off x="8763000" y="342900"/>
            <a:ext cx="0" cy="97536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322DC74F-3AE4-7E10-1046-085F58EF15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6700" y="2746291"/>
            <a:ext cx="4353762" cy="435376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D5EDFBE-DC25-DE7E-051D-E63188A0E5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5001" y="2049017"/>
            <a:ext cx="3931608" cy="4413785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DCA54BA-6AC2-7E94-8D11-854F57B33C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410694"/>
              </p:ext>
            </p:extLst>
          </p:nvPr>
        </p:nvGraphicFramePr>
        <p:xfrm>
          <a:off x="11872676" y="6743396"/>
          <a:ext cx="3370905" cy="277356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70905">
                  <a:extLst>
                    <a:ext uri="{9D8B030D-6E8A-4147-A177-3AD203B41FA5}">
                      <a16:colId xmlns:a16="http://schemas.microsoft.com/office/drawing/2014/main" val="609210359"/>
                    </a:ext>
                  </a:extLst>
                </a:gridCol>
              </a:tblGrid>
              <a:tr h="4770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778388"/>
                  </a:ext>
                </a:extLst>
              </a:tr>
              <a:tr h="223865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Good Strength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Regular Usage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Biodegradable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Compostable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Easy to Use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Non-Sticky 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078924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200C3EBC-9E50-353D-F862-6CF48250F0BA}"/>
              </a:ext>
            </a:extLst>
          </p:cNvPr>
          <p:cNvSpPr txBox="1"/>
          <p:nvPr/>
        </p:nvSpPr>
        <p:spPr>
          <a:xfrm>
            <a:off x="10877422" y="1997285"/>
            <a:ext cx="48959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Disposable Hand Gloves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F48833C8-76A6-2E19-F908-E9B003FE8F43}"/>
              </a:ext>
            </a:extLst>
          </p:cNvPr>
          <p:cNvSpPr txBox="1"/>
          <p:nvPr/>
        </p:nvSpPr>
        <p:spPr>
          <a:xfrm>
            <a:off x="14591911" y="243281"/>
            <a:ext cx="364158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 -Poly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5942C4C-97C3-A69A-64A3-E7D6EF9552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509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E0853-4711-18BD-41E0-1E03BD948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6FB2C-E34F-5D85-3F5A-C226F439C409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15</a:t>
            </a:fld>
            <a:endParaRPr lang="en-US" altLang="zh-CN" dirty="0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6B844839-BAC8-1366-0612-324814A12A59}"/>
              </a:ext>
            </a:extLst>
          </p:cNvPr>
          <p:cNvSpPr txBox="1">
            <a:spLocks/>
          </p:cNvSpPr>
          <p:nvPr/>
        </p:nvSpPr>
        <p:spPr>
          <a:xfrm>
            <a:off x="6878635" y="636782"/>
            <a:ext cx="3616329" cy="1001319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/>
                </a:solidFill>
              </a:rPr>
              <a:t>Fashionable Bags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D242696-34AC-1B7D-5EA4-2F3DFC7BF0FC}"/>
              </a:ext>
            </a:extLst>
          </p:cNvPr>
          <p:cNvGrpSpPr/>
          <p:nvPr/>
        </p:nvGrpSpPr>
        <p:grpSpPr>
          <a:xfrm>
            <a:off x="11377223" y="5754373"/>
            <a:ext cx="3214688" cy="3939219"/>
            <a:chOff x="1664663" y="2131587"/>
            <a:chExt cx="2143125" cy="2626146"/>
          </a:xfrm>
        </p:grpSpPr>
        <p:sp>
          <p:nvSpPr>
            <p:cNvPr id="18" name="Title 5">
              <a:extLst>
                <a:ext uri="{FF2B5EF4-FFF2-40B4-BE49-F238E27FC236}">
                  <a16:creationId xmlns:a16="http://schemas.microsoft.com/office/drawing/2014/main" id="{B1EA1743-2F63-D38B-44B7-47E2FA6E2F7F}"/>
                </a:ext>
              </a:extLst>
            </p:cNvPr>
            <p:cNvSpPr txBox="1">
              <a:spLocks/>
            </p:cNvSpPr>
            <p:nvPr/>
          </p:nvSpPr>
          <p:spPr>
            <a:xfrm>
              <a:off x="2131788" y="4331675"/>
              <a:ext cx="1410083" cy="426058"/>
            </a:xfrm>
            <a:prstGeom prst="rect">
              <a:avLst/>
            </a:prstGeom>
          </p:spPr>
          <p:txBody>
            <a:bodyPr vert="horz" lIns="137160" tIns="68580" rIns="137160" bIns="6858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Wave Top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EEE169A-2967-6BBD-389C-0F4AD415B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64663" y="2131587"/>
              <a:ext cx="2143125" cy="214312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C0E491E-EE94-E23A-6955-D14ECE2C7882}"/>
              </a:ext>
            </a:extLst>
          </p:cNvPr>
          <p:cNvGrpSpPr/>
          <p:nvPr/>
        </p:nvGrpSpPr>
        <p:grpSpPr>
          <a:xfrm>
            <a:off x="1336439" y="1812982"/>
            <a:ext cx="3214688" cy="3941391"/>
            <a:chOff x="3098565" y="2131586"/>
            <a:chExt cx="2143125" cy="2627594"/>
          </a:xfrm>
        </p:grpSpPr>
        <p:sp>
          <p:nvSpPr>
            <p:cNvPr id="27" name="Title 5">
              <a:extLst>
                <a:ext uri="{FF2B5EF4-FFF2-40B4-BE49-F238E27FC236}">
                  <a16:creationId xmlns:a16="http://schemas.microsoft.com/office/drawing/2014/main" id="{58E7E8C8-ABAE-9D01-0BA2-69BF5D8EE1BB}"/>
                </a:ext>
              </a:extLst>
            </p:cNvPr>
            <p:cNvSpPr txBox="1">
              <a:spLocks/>
            </p:cNvSpPr>
            <p:nvPr/>
          </p:nvSpPr>
          <p:spPr>
            <a:xfrm>
              <a:off x="3642550" y="4333122"/>
              <a:ext cx="1055154" cy="426058"/>
            </a:xfrm>
            <a:prstGeom prst="rect">
              <a:avLst/>
            </a:prstGeom>
          </p:spPr>
          <p:txBody>
            <a:bodyPr vert="horz" lIns="137160" tIns="68580" rIns="137160" bIns="6858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Di-Cut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128C66C-2E65-21EB-30DA-2D9E951A6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98565" y="2131586"/>
              <a:ext cx="2143125" cy="2143125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86A6AE0-767A-A6B7-733C-79681B81DCB4}"/>
              </a:ext>
            </a:extLst>
          </p:cNvPr>
          <p:cNvGrpSpPr/>
          <p:nvPr/>
        </p:nvGrpSpPr>
        <p:grpSpPr>
          <a:xfrm>
            <a:off x="8822212" y="1742648"/>
            <a:ext cx="3401228" cy="3893514"/>
            <a:chOff x="6200624" y="2148930"/>
            <a:chExt cx="2267485" cy="2595676"/>
          </a:xfrm>
        </p:grpSpPr>
        <p:sp>
          <p:nvSpPr>
            <p:cNvPr id="24" name="Title 5">
              <a:extLst>
                <a:ext uri="{FF2B5EF4-FFF2-40B4-BE49-F238E27FC236}">
                  <a16:creationId xmlns:a16="http://schemas.microsoft.com/office/drawing/2014/main" id="{5CC7CA49-7215-4231-28E4-F1A07397E7FD}"/>
                </a:ext>
              </a:extLst>
            </p:cNvPr>
            <p:cNvSpPr txBox="1">
              <a:spLocks/>
            </p:cNvSpPr>
            <p:nvPr/>
          </p:nvSpPr>
          <p:spPr>
            <a:xfrm>
              <a:off x="6580579" y="4318548"/>
              <a:ext cx="1887530" cy="426058"/>
            </a:xfrm>
            <a:prstGeom prst="rect">
              <a:avLst/>
            </a:prstGeom>
          </p:spPr>
          <p:txBody>
            <a:bodyPr vert="horz" lIns="137160" tIns="68580" rIns="137160" bIns="6858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Patch Handle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9830F56-48B6-0C38-6659-41854097D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00624" y="2148930"/>
              <a:ext cx="2143125" cy="2143125"/>
            </a:xfrm>
            <a:prstGeom prst="rect">
              <a:avLst/>
            </a:prstGeom>
          </p:spPr>
        </p:pic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45AC9A0-9601-620A-76B0-C5F8DAD10A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884031"/>
              </p:ext>
            </p:extLst>
          </p:nvPr>
        </p:nvGraphicFramePr>
        <p:xfrm>
          <a:off x="13335001" y="1639744"/>
          <a:ext cx="4149100" cy="355107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49100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6478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2796707"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Good Strength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Regular Usage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Biodegradable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Compostable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Customized Size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Aesthetic Design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Montserrat"/>
                        </a:rPr>
                        <a:t>Up to 8 Colors Printing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  <a:sym typeface="Montserrat"/>
                      </a:endParaRP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sp>
        <p:nvSpPr>
          <p:cNvPr id="4" name="TextBox 6">
            <a:extLst>
              <a:ext uri="{FF2B5EF4-FFF2-40B4-BE49-F238E27FC236}">
                <a16:creationId xmlns:a16="http://schemas.microsoft.com/office/drawing/2014/main" id="{94E509F6-76CD-6D15-7461-6ADD976D596B}"/>
              </a:ext>
            </a:extLst>
          </p:cNvPr>
          <p:cNvSpPr txBox="1"/>
          <p:nvPr/>
        </p:nvSpPr>
        <p:spPr>
          <a:xfrm>
            <a:off x="14591911" y="243281"/>
            <a:ext cx="364158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 -Poly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1882F6-37CD-A5E0-8AEE-83BF1B5BE6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EAF5ED-174B-84FE-1571-810DE45CEE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127" y="5143500"/>
            <a:ext cx="3523699" cy="4194880"/>
          </a:xfrm>
          <a:prstGeom prst="rect">
            <a:avLst/>
          </a:prstGeom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B450CD04-4E4E-05FD-6780-CE6C5A4DEF07}"/>
              </a:ext>
            </a:extLst>
          </p:cNvPr>
          <p:cNvSpPr txBox="1">
            <a:spLocks/>
          </p:cNvSpPr>
          <p:nvPr/>
        </p:nvSpPr>
        <p:spPr>
          <a:xfrm>
            <a:off x="5205017" y="8969061"/>
            <a:ext cx="2696366" cy="595713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Loop Handle Bag</a:t>
            </a:r>
          </a:p>
        </p:txBody>
      </p:sp>
    </p:spTree>
    <p:extLst>
      <p:ext uri="{BB962C8B-B14F-4D97-AF65-F5344CB8AC3E}">
        <p14:creationId xmlns:p14="http://schemas.microsoft.com/office/powerpoint/2010/main" val="33239249"/>
      </p:ext>
    </p:extLst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>
          <a:extLst>
            <a:ext uri="{FF2B5EF4-FFF2-40B4-BE49-F238E27FC236}">
              <a16:creationId xmlns:a16="http://schemas.microsoft.com/office/drawing/2014/main" id="{8A8A9E26-1A95-38BB-30EC-6C10D996F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9703D8-F094-B46B-D9F3-3EF03D2971FF}"/>
              </a:ext>
            </a:extLst>
          </p:cNvPr>
          <p:cNvSpPr txBox="1"/>
          <p:nvPr/>
        </p:nvSpPr>
        <p:spPr>
          <a:xfrm>
            <a:off x="920664" y="1723720"/>
            <a:ext cx="49156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lang="en-US" sz="3200"/>
              <a:t>Mailer Bag/Courier Bag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A675B5E-509B-C974-640E-8D6BE17F8971}"/>
              </a:ext>
            </a:extLst>
          </p:cNvPr>
          <p:cNvCxnSpPr>
            <a:cxnSpLocks/>
          </p:cNvCxnSpPr>
          <p:nvPr/>
        </p:nvCxnSpPr>
        <p:spPr>
          <a:xfrm>
            <a:off x="5580116" y="888009"/>
            <a:ext cx="47017" cy="8510981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13D72AC-24AA-126B-C17C-4D094012F0A7}"/>
              </a:ext>
            </a:extLst>
          </p:cNvPr>
          <p:cNvSpPr txBox="1"/>
          <p:nvPr/>
        </p:nvSpPr>
        <p:spPr>
          <a:xfrm>
            <a:off x="6516708" y="1724830"/>
            <a:ext cx="47473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lang="en-US" sz="3200"/>
              <a:t>Bread Bags/Wicketer Bag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88033065-5134-91B4-6329-5AF0507D8231}"/>
              </a:ext>
            </a:extLst>
          </p:cNvPr>
          <p:cNvSpPr txBox="1"/>
          <p:nvPr/>
        </p:nvSpPr>
        <p:spPr>
          <a:xfrm>
            <a:off x="14591911" y="243281"/>
            <a:ext cx="3641583" cy="553998"/>
          </a:xfrm>
          <a:prstGeom prst="rect">
            <a:avLst/>
          </a:prstGeom>
        </p:spPr>
        <p:txBody>
          <a:bodyPr anchor="t" bIns="0" lIns="0" rIns="0" rtlCol="0" tIns="0" wrap="square">
            <a:spAutoFit/>
          </a:bodyPr>
          <a:lstStyle/>
          <a:p>
            <a:pPr algn="ctr"/>
            <a:r>
              <a:rPr b="1" dirty="0" lang="en-US" sz="2400">
                <a:latin charset="0" panose="020B0004020202020204" pitchFamily="34" typeface="Aptos Narrow"/>
              </a:rPr>
              <a:t>Product</a:t>
            </a:r>
            <a:r>
              <a:rPr b="1" dirty="0" lang="en-US" sz="3600">
                <a:latin charset="0" panose="020B0004020202020204" pitchFamily="34" typeface="Aptos Narrow"/>
              </a:rPr>
              <a:t> </a:t>
            </a:r>
            <a:r>
              <a:rPr b="1" dirty="0" lang="en-US" sz="2800">
                <a:latin charset="0" panose="020B0004020202020204" pitchFamily="34" typeface="Aptos Narrow"/>
              </a:rPr>
              <a:t>Portfolio -Poly</a:t>
            </a:r>
            <a:endParaRPr b="1" dirty="0" lang="en-US" sz="3600">
              <a:latin charset="0" panose="020B0004020202020204" pitchFamily="34" typeface="Aptos Narrow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1A626A-1572-8A92-64E1-0D017BD00A70}"/>
              </a:ext>
            </a:extLst>
          </p:cNvPr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34A7C2-33EE-0C9B-AF48-9071F996E1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" t="18"/>
          <a:stretch>
            <a:fillRect/>
          </a:stretch>
        </p:blipFill>
        <p:spPr>
          <a:xfrm>
            <a:off x="6260251" y="2614490"/>
            <a:ext cx="5003800" cy="39696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B7755F-7B3A-8F77-52AC-C16531B53C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9478" y="2394114"/>
            <a:ext cx="4410391" cy="441039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961EFD4-6F01-7D7D-2DB2-E1DE3B9ED6DF}"/>
              </a:ext>
            </a:extLst>
          </p:cNvPr>
          <p:cNvCxnSpPr>
            <a:cxnSpLocks/>
          </p:cNvCxnSpPr>
          <p:nvPr/>
        </p:nvCxnSpPr>
        <p:spPr>
          <a:xfrm>
            <a:off x="11979779" y="888008"/>
            <a:ext cx="47017" cy="8510981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0949A83-9D1A-3B3F-2CDC-8470AB288EF0}"/>
              </a:ext>
            </a:extLst>
          </p:cNvPr>
          <p:cNvSpPr txBox="1"/>
          <p:nvPr/>
        </p:nvSpPr>
        <p:spPr>
          <a:xfrm>
            <a:off x="13474887" y="1723720"/>
            <a:ext cx="27338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lang="en-US" sz="3200"/>
              <a:t>Sandwich Bags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236660-3A07-271E-B01B-9143EDABDC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1" l="393" r="422" t="309"/>
          <a:stretch>
            <a:fillRect/>
          </a:stretch>
        </p:blipFill>
        <p:spPr>
          <a:xfrm>
            <a:off x="12268200" y="2892662"/>
            <a:ext cx="1871177" cy="10461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3DD914-343D-9356-FFA9-973433B41D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5980" y="4599308"/>
            <a:ext cx="1921303" cy="19213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7897017-6E97-845E-B847-3028A70EBA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" l="-317" r="92" t="-77780"/>
          <a:stretch>
            <a:fillRect/>
          </a:stretch>
        </p:blipFill>
        <p:spPr>
          <a:xfrm>
            <a:off x="14139377" y="1410088"/>
            <a:ext cx="3863641" cy="3863641"/>
          </a:xfrm>
          <a:prstGeom prst="rect">
            <a:avLst/>
          </a:prstGeom>
        </p:spPr>
      </p:pic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680B9B69-8E62-DCFC-18D5-5E8EDD9000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695654"/>
              </p:ext>
            </p:extLst>
          </p:nvPr>
        </p:nvGraphicFramePr>
        <p:xfrm>
          <a:off x="13203788" y="7260273"/>
          <a:ext cx="4093866" cy="251208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093866">
                  <a:extLst>
                    <a:ext uri="{9D8B030D-6E8A-4147-A177-3AD203B41FA5}">
                      <a16:colId xmlns:a16="http://schemas.microsoft.com/office/drawing/2014/main" val="609210359"/>
                    </a:ext>
                  </a:extLst>
                </a:gridCol>
              </a:tblGrid>
              <a:tr h="484479">
                <a:tc>
                  <a:txBody>
                    <a:bodyPr/>
                    <a:lstStyle/>
                    <a:p>
                      <a:pPr algn="ctr" defTabSz="914400" eaLnBrk="1" fontAlgn="auto" hangingPunct="1" indent="0" latinLnBrk="0" lvl="0" marL="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Features</a:t>
                      </a: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778388"/>
                  </a:ext>
                </a:extLst>
              </a:tr>
              <a:tr h="2027602">
                <a:tc>
                  <a:txBody>
                    <a:bodyPr/>
                    <a:lstStyle/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Good Strength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Regular Use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Biodegradable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Customized Size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Aesthetic Design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n-ea"/>
                          <a:cs charset="0" panose="020F0502020204030204" pitchFamily="34" typeface="Calibri"/>
                          <a:sym typeface="Montserrat"/>
                        </a:rPr>
                        <a:t>Up to 8 Colors Printing</a:t>
                      </a:r>
                      <a:endParaRPr b="1" dirty="0" kern="1200" lang="en-US" sz="2000">
                        <a:solidFill>
                          <a:schemeClr val="tx1"/>
                        </a:solidFill>
                        <a:latin charset="0" panose="00000500000000000000" pitchFamily="2" typeface="Montserrat"/>
                        <a:ea typeface="+mj-ea"/>
                        <a:cs charset="0" panose="020F0502020204030204" pitchFamily="34" typeface="Calibri"/>
                        <a:sym typeface="Montserrat"/>
                      </a:endParaRP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078924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80AE1FF4-C485-4EBC-1ED9-5E3964D71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465941"/>
              </p:ext>
            </p:extLst>
          </p:nvPr>
        </p:nvGraphicFramePr>
        <p:xfrm>
          <a:off x="7097067" y="7260273"/>
          <a:ext cx="4093866" cy="251208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093866">
                  <a:extLst>
                    <a:ext uri="{9D8B030D-6E8A-4147-A177-3AD203B41FA5}">
                      <a16:colId xmlns:a16="http://schemas.microsoft.com/office/drawing/2014/main" val="609210359"/>
                    </a:ext>
                  </a:extLst>
                </a:gridCol>
              </a:tblGrid>
              <a:tr h="484479">
                <a:tc>
                  <a:txBody>
                    <a:bodyPr/>
                    <a:lstStyle/>
                    <a:p>
                      <a:pPr algn="ctr" defTabSz="914400" eaLnBrk="1" fontAlgn="auto" hangingPunct="1" indent="0" latinLnBrk="0" lvl="0" marL="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Features</a:t>
                      </a: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778388"/>
                  </a:ext>
                </a:extLst>
              </a:tr>
              <a:tr h="2027602">
                <a:tc>
                  <a:txBody>
                    <a:bodyPr/>
                    <a:lstStyle/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Good Strength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Regular Use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Biodegradable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Customized Size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Aesthetic Design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n-ea"/>
                          <a:cs charset="0" panose="020F0502020204030204" pitchFamily="34" typeface="Calibri"/>
                          <a:sym typeface="Montserrat"/>
                        </a:rPr>
                        <a:t>Up to 8 Colors Printing</a:t>
                      </a:r>
                      <a:endParaRPr b="1" dirty="0" kern="1200" lang="en-US" sz="2000">
                        <a:solidFill>
                          <a:schemeClr val="tx1"/>
                        </a:solidFill>
                        <a:latin charset="0" panose="00000500000000000000" pitchFamily="2" typeface="Montserrat"/>
                        <a:ea typeface="+mj-ea"/>
                        <a:cs charset="0" panose="020F0502020204030204" pitchFamily="34" typeface="Calibri"/>
                        <a:sym typeface="Montserrat"/>
                      </a:endParaRP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078924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710B48F-EDEC-29D4-6B96-343AC90CA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33445"/>
              </p:ext>
            </p:extLst>
          </p:nvPr>
        </p:nvGraphicFramePr>
        <p:xfrm>
          <a:off x="814558" y="7260272"/>
          <a:ext cx="4093866" cy="251208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093866">
                  <a:extLst>
                    <a:ext uri="{9D8B030D-6E8A-4147-A177-3AD203B41FA5}">
                      <a16:colId xmlns:a16="http://schemas.microsoft.com/office/drawing/2014/main" val="609210359"/>
                    </a:ext>
                  </a:extLst>
                </a:gridCol>
              </a:tblGrid>
              <a:tr h="484479">
                <a:tc>
                  <a:txBody>
                    <a:bodyPr/>
                    <a:lstStyle/>
                    <a:p>
                      <a:pPr algn="ctr" defTabSz="914400" eaLnBrk="1" fontAlgn="auto" hangingPunct="1" indent="0" latinLnBrk="0" lvl="0" marL="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Features</a:t>
                      </a: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778388"/>
                  </a:ext>
                </a:extLst>
              </a:tr>
              <a:tr h="2027602">
                <a:tc>
                  <a:txBody>
                    <a:bodyPr/>
                    <a:lstStyle/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Good Strength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Regular Use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Biodegradable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Customized Size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Aesthetic Design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0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n-ea"/>
                          <a:cs charset="0" panose="020F0502020204030204" pitchFamily="34" typeface="Calibri"/>
                          <a:sym typeface="Montserrat"/>
                        </a:rPr>
                        <a:t>Up to 8 Colors Printing</a:t>
                      </a:r>
                      <a:endParaRPr b="1" dirty="0" kern="1200" lang="en-US" sz="2000">
                        <a:solidFill>
                          <a:schemeClr val="tx1"/>
                        </a:solidFill>
                        <a:latin charset="0" panose="00000500000000000000" pitchFamily="2" typeface="Montserrat"/>
                        <a:ea typeface="+mj-ea"/>
                        <a:cs charset="0" panose="020F0502020204030204" pitchFamily="34" typeface="Calibri"/>
                        <a:sym typeface="Montserrat"/>
                      </a:endParaRP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3078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8202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F5AFC-94E4-0121-95F0-41E979BF6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92918BA-5789-E957-3543-FF1C94336048}"/>
              </a:ext>
            </a:extLst>
          </p:cNvPr>
          <p:cNvSpPr txBox="1"/>
          <p:nvPr/>
        </p:nvSpPr>
        <p:spPr>
          <a:xfrm>
            <a:off x="2508010" y="1991841"/>
            <a:ext cx="49156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Food Cling Film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55CA01-3698-1DB2-BF69-2D10CC4076A4}"/>
              </a:ext>
            </a:extLst>
          </p:cNvPr>
          <p:cNvCxnSpPr>
            <a:cxnSpLocks/>
          </p:cNvCxnSpPr>
          <p:nvPr/>
        </p:nvCxnSpPr>
        <p:spPr>
          <a:xfrm>
            <a:off x="8763000" y="342900"/>
            <a:ext cx="0" cy="97536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63596E-320B-EEBC-7DA4-29F11F7BB62D}"/>
              </a:ext>
            </a:extLst>
          </p:cNvPr>
          <p:cNvSpPr txBox="1"/>
          <p:nvPr/>
        </p:nvSpPr>
        <p:spPr>
          <a:xfrm>
            <a:off x="11543551" y="1991841"/>
            <a:ext cx="48959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Stretch Wrapping Film</a:t>
            </a:r>
            <a:endParaRPr lang="en-US" sz="3200" b="1" dirty="0"/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723ADF15-0598-F37A-682E-795778F4ED9C}"/>
              </a:ext>
            </a:extLst>
          </p:cNvPr>
          <p:cNvSpPr txBox="1"/>
          <p:nvPr/>
        </p:nvSpPr>
        <p:spPr>
          <a:xfrm>
            <a:off x="14591911" y="243281"/>
            <a:ext cx="364158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 -Poly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CF793F3-43B5-CB22-D814-F48B11250D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04C1DC-9897-BA95-C23B-B8435CCB5C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384718"/>
              </p:ext>
            </p:extLst>
          </p:nvPr>
        </p:nvGraphicFramePr>
        <p:xfrm>
          <a:off x="2400813" y="7437945"/>
          <a:ext cx="4063978" cy="238655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063978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4209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184247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Good Strength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Regular Usage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Easy Use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Customized Size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  <a:sym typeface="Montserrat"/>
                      </a:endParaRP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C68BE8A-2E62-E6D4-6087-051FCC969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4181" y="3026931"/>
            <a:ext cx="3735780" cy="37357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A9DF00-1C91-F3AB-4A28-D9BF7EA8F5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235" y="3019851"/>
            <a:ext cx="3531446" cy="35314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87C963-585C-A21B-D710-735562154B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64578" y="3140693"/>
            <a:ext cx="6023118" cy="33842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FC7605-E824-3BEF-4DB8-7F22430C2E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8862" y="3733812"/>
            <a:ext cx="3771904" cy="2372436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3835E85-99AF-99C3-D517-333EAE7A4D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140489"/>
              </p:ext>
            </p:extLst>
          </p:nvPr>
        </p:nvGraphicFramePr>
        <p:xfrm>
          <a:off x="11543551" y="7437945"/>
          <a:ext cx="4063978" cy="238655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063978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4209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184247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Good Strength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Regular Usage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Easy Use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Customized Size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  <a:sym typeface="Montserrat"/>
                      </a:endParaRP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814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591DB9BE-E5C5-F35A-DE5D-5AB2EDE91CEF}"/>
              </a:ext>
            </a:extLst>
          </p:cNvPr>
          <p:cNvGrpSpPr/>
          <p:nvPr/>
        </p:nvGrpSpPr>
        <p:grpSpPr>
          <a:xfrm>
            <a:off x="10707198" y="1760827"/>
            <a:ext cx="3914021" cy="5234860"/>
            <a:chOff x="3554801" y="1840850"/>
            <a:chExt cx="2972826" cy="3782038"/>
          </a:xfrm>
        </p:grpSpPr>
        <p:sp>
          <p:nvSpPr>
            <p:cNvPr id="28" name="Title 5">
              <a:extLst>
                <a:ext uri="{FF2B5EF4-FFF2-40B4-BE49-F238E27FC236}">
                  <a16:creationId xmlns:a16="http://schemas.microsoft.com/office/drawing/2014/main" id="{E224F2F7-B107-19E4-A12D-584BBA755EAC}"/>
                </a:ext>
              </a:extLst>
            </p:cNvPr>
            <p:cNvSpPr txBox="1">
              <a:spLocks/>
            </p:cNvSpPr>
            <p:nvPr/>
          </p:nvSpPr>
          <p:spPr>
            <a:xfrm>
              <a:off x="3895149" y="4628459"/>
              <a:ext cx="2148041" cy="994429"/>
            </a:xfrm>
            <a:prstGeom prst="rect">
              <a:avLst/>
            </a:prstGeom>
          </p:spPr>
          <p:txBody>
            <a:bodyPr vert="horz" lIns="137160" tIns="68580" rIns="137160" bIns="6858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3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Refill Rolls/ Dog Poop Bags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7466EA2-3881-1A80-3653-3E6A78EF0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54801" y="1840850"/>
              <a:ext cx="2972826" cy="2972826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C35FD9B-5FD9-AF7B-06EE-9BE409974181}"/>
              </a:ext>
            </a:extLst>
          </p:cNvPr>
          <p:cNvGrpSpPr/>
          <p:nvPr/>
        </p:nvGrpSpPr>
        <p:grpSpPr>
          <a:xfrm>
            <a:off x="13668799" y="5875627"/>
            <a:ext cx="3733836" cy="3766161"/>
            <a:chOff x="9409563" y="2098147"/>
            <a:chExt cx="2489224" cy="2510774"/>
          </a:xfrm>
        </p:grpSpPr>
        <p:sp>
          <p:nvSpPr>
            <p:cNvPr id="18" name="Title 5">
              <a:extLst>
                <a:ext uri="{FF2B5EF4-FFF2-40B4-BE49-F238E27FC236}">
                  <a16:creationId xmlns:a16="http://schemas.microsoft.com/office/drawing/2014/main" id="{F68BB080-45D9-C721-A13E-EA14A475822D}"/>
                </a:ext>
              </a:extLst>
            </p:cNvPr>
            <p:cNvSpPr txBox="1">
              <a:spLocks/>
            </p:cNvSpPr>
            <p:nvPr/>
          </p:nvSpPr>
          <p:spPr>
            <a:xfrm>
              <a:off x="10025404" y="4182863"/>
              <a:ext cx="1674111" cy="426058"/>
            </a:xfrm>
            <a:prstGeom prst="rect">
              <a:avLst/>
            </a:prstGeom>
          </p:spPr>
          <p:txBody>
            <a:bodyPr vert="horz" lIns="137160" tIns="68580" rIns="137160" bIns="6858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Pantry Pack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B02045B-5A95-B30F-9ADD-C611F7070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09563" y="2098147"/>
              <a:ext cx="2489224" cy="2297745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EDF48A9-AF4B-7189-F09F-1A30F82E5F18}"/>
              </a:ext>
            </a:extLst>
          </p:cNvPr>
          <p:cNvGrpSpPr/>
          <p:nvPr/>
        </p:nvGrpSpPr>
        <p:grpSpPr>
          <a:xfrm>
            <a:off x="6141148" y="6158765"/>
            <a:ext cx="4256533" cy="3446617"/>
            <a:chOff x="6431737" y="2587156"/>
            <a:chExt cx="2813124" cy="2120192"/>
          </a:xfrm>
        </p:grpSpPr>
        <p:sp>
          <p:nvSpPr>
            <p:cNvPr id="24" name="Title 5">
              <a:extLst>
                <a:ext uri="{FF2B5EF4-FFF2-40B4-BE49-F238E27FC236}">
                  <a16:creationId xmlns:a16="http://schemas.microsoft.com/office/drawing/2014/main" id="{CDB60543-CA78-D8DE-FCB6-94B34789CF08}"/>
                </a:ext>
              </a:extLst>
            </p:cNvPr>
            <p:cNvSpPr txBox="1">
              <a:spLocks/>
            </p:cNvSpPr>
            <p:nvPr/>
          </p:nvSpPr>
          <p:spPr>
            <a:xfrm>
              <a:off x="7149406" y="4281290"/>
              <a:ext cx="1887530" cy="426058"/>
            </a:xfrm>
            <a:prstGeom prst="rect">
              <a:avLst/>
            </a:prstGeom>
          </p:spPr>
          <p:txBody>
            <a:bodyPr vert="horz" lIns="137160" tIns="68580" rIns="137160" bIns="6858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Liner Bag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3A18A45-3A06-DC75-08D3-B352930E8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31737" y="2587156"/>
              <a:ext cx="2813124" cy="1437635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9C55A06-98D4-62F9-5FE5-A9350D96AA72}"/>
              </a:ext>
            </a:extLst>
          </p:cNvPr>
          <p:cNvGrpSpPr/>
          <p:nvPr/>
        </p:nvGrpSpPr>
        <p:grpSpPr>
          <a:xfrm>
            <a:off x="3352800" y="2317953"/>
            <a:ext cx="4916615" cy="3271834"/>
            <a:chOff x="965719" y="2292807"/>
            <a:chExt cx="2784154" cy="2502846"/>
          </a:xfrm>
        </p:grpSpPr>
        <p:sp>
          <p:nvSpPr>
            <p:cNvPr id="27" name="Title 5">
              <a:extLst>
                <a:ext uri="{FF2B5EF4-FFF2-40B4-BE49-F238E27FC236}">
                  <a16:creationId xmlns:a16="http://schemas.microsoft.com/office/drawing/2014/main" id="{361765C6-0182-0BED-68E7-054B63B9E962}"/>
                </a:ext>
              </a:extLst>
            </p:cNvPr>
            <p:cNvSpPr txBox="1">
              <a:spLocks/>
            </p:cNvSpPr>
            <p:nvPr/>
          </p:nvSpPr>
          <p:spPr>
            <a:xfrm>
              <a:off x="1792060" y="4369595"/>
              <a:ext cx="1957813" cy="426058"/>
            </a:xfrm>
            <a:prstGeom prst="rect">
              <a:avLst/>
            </a:prstGeom>
          </p:spPr>
          <p:txBody>
            <a:bodyPr vert="horz" lIns="137160" tIns="68580" rIns="137160" bIns="6858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Easy Tie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DDEDD42-2E0C-0E95-0811-A801761F7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5719" y="2292807"/>
              <a:ext cx="2596202" cy="2034612"/>
            </a:xfrm>
            <a:prstGeom prst="rect">
              <a:avLst/>
            </a:prstGeom>
          </p:spPr>
        </p:pic>
      </p:grp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8A09493-1878-BB42-7A5B-C49ECC84E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642361"/>
              </p:ext>
            </p:extLst>
          </p:nvPr>
        </p:nvGraphicFramePr>
        <p:xfrm>
          <a:off x="634617" y="5875626"/>
          <a:ext cx="4956876" cy="388812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956876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6100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1933463"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Good Strength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Regular Usage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Biodegradable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Scented/Unscented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Compostable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Customized Size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Aesthetic Design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Calibri" panose="020F0502020204030204" pitchFamily="34" charset="0"/>
                          <a:sym typeface="Montserrat"/>
                        </a:rPr>
                        <a:t>Up to 8 Colors Printing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sp>
        <p:nvSpPr>
          <p:cNvPr id="11" name="Title 5">
            <a:extLst>
              <a:ext uri="{FF2B5EF4-FFF2-40B4-BE49-F238E27FC236}">
                <a16:creationId xmlns:a16="http://schemas.microsoft.com/office/drawing/2014/main" id="{875EC625-CBEC-CDA4-FF40-3D1CE0455CF7}"/>
              </a:ext>
            </a:extLst>
          </p:cNvPr>
          <p:cNvSpPr txBox="1">
            <a:spLocks/>
          </p:cNvSpPr>
          <p:nvPr/>
        </p:nvSpPr>
        <p:spPr>
          <a:xfrm>
            <a:off x="7866973" y="1008322"/>
            <a:ext cx="3418158" cy="1001319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/>
                </a:solidFill>
              </a:rPr>
              <a:t>Pet Waste Bag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463B8BFC-D8F2-F353-9238-4CF1B78F6CDB}"/>
              </a:ext>
            </a:extLst>
          </p:cNvPr>
          <p:cNvSpPr txBox="1"/>
          <p:nvPr/>
        </p:nvSpPr>
        <p:spPr>
          <a:xfrm>
            <a:off x="14591911" y="243281"/>
            <a:ext cx="364158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 -Poly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1C0A194-3A50-B600-E00E-CBACDE8C09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938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58500-55E9-6201-9391-8E6321A0A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6">
            <a:extLst>
              <a:ext uri="{FF2B5EF4-FFF2-40B4-BE49-F238E27FC236}">
                <a16:creationId xmlns:a16="http://schemas.microsoft.com/office/drawing/2014/main" id="{99D47414-7277-0C1A-F39A-B0266A66B2AB}"/>
              </a:ext>
            </a:extLst>
          </p:cNvPr>
          <p:cNvSpPr txBox="1"/>
          <p:nvPr/>
        </p:nvSpPr>
        <p:spPr>
          <a:xfrm>
            <a:off x="14591911" y="243281"/>
            <a:ext cx="364158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 -Poly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10D10A8-A0DD-9D6B-4D7C-BCF94EFE10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4BA88A-0202-29B1-EE59-E4FCBF12503E}"/>
              </a:ext>
            </a:extLst>
          </p:cNvPr>
          <p:cNvSpPr txBox="1"/>
          <p:nvPr/>
        </p:nvSpPr>
        <p:spPr>
          <a:xfrm>
            <a:off x="6693877" y="898730"/>
            <a:ext cx="4900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Montserrat" panose="00000500000000000000" pitchFamily="2" charset="0"/>
                <a:cs typeface="Calibri" panose="020F0502020204030204" pitchFamily="34" charset="0"/>
              </a:rPr>
              <a:t>Zipper Bag/Freezer Bag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71E4C0-AF52-A32A-1282-39BFA65B0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321" y="1421950"/>
            <a:ext cx="3489605" cy="4357668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D9027A9C-9ECD-0CFA-E296-913F5443EA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682511"/>
              </p:ext>
            </p:extLst>
          </p:nvPr>
        </p:nvGraphicFramePr>
        <p:xfrm>
          <a:off x="13602529" y="6994266"/>
          <a:ext cx="4408036" cy="272026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08036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6046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70257" marB="702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1967661"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Good Strength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Regular Usage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Biodegradable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Customized Size</a:t>
                      </a:r>
                    </a:p>
                    <a:p>
                      <a:pPr marL="285750" lvl="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Aesthetic Design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Montserrat"/>
                        </a:rPr>
                        <a:t>Up to 8 Colors Printing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  <a:sym typeface="Montserrat"/>
                      </a:endParaRPr>
                    </a:p>
                  </a:txBody>
                  <a:tcPr marL="137138" marR="137138" marT="70257" marB="702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4B0BC1B1-F5A5-0836-274A-DC918DB9CE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3926" y="4781525"/>
            <a:ext cx="3757450" cy="49271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AD85F1C-2B69-CA61-19F0-B3A711FC88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4074" y="2311672"/>
            <a:ext cx="3913028" cy="3743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9A0F68-E574-C29C-2E89-135D9A83E2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830" y="2273572"/>
            <a:ext cx="4900245" cy="5015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02773100"/>
      </p:ext>
    </p:extLst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>
          <a:extLst>
            <a:ext uri="{FF2B5EF4-FFF2-40B4-BE49-F238E27FC236}">
              <a16:creationId xmlns:a16="http://schemas.microsoft.com/office/drawing/2014/main" id="{8A374B9E-91A7-BC88-48BB-929BCFC88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6DF65A92-75BC-B389-D1E9-62AEB1795448}"/>
              </a:ext>
            </a:extLst>
          </p:cNvPr>
          <p:cNvSpPr txBox="1">
            <a:spLocks/>
          </p:cNvSpPr>
          <p:nvPr/>
        </p:nvSpPr>
        <p:spPr>
          <a:xfrm>
            <a:off x="7158683" y="895265"/>
            <a:ext cx="4697930" cy="826438"/>
          </a:xfrm>
          <a:prstGeom prst="rect">
            <a:avLst/>
          </a:prstGeom>
        </p:spPr>
        <p:txBody>
          <a:bodyPr anchor="ctr" bIns="68580" lIns="137160" rIns="137160" rtlCol="0" tIns="68580" vert="horz">
            <a:no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b="1" kern="1200" sz="44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dirty="0" lang="en-US" sz="3600">
                <a:solidFill>
                  <a:schemeClr val="tx1"/>
                </a:solidFill>
              </a:rPr>
              <a:t>Garments poly Bag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6DFF1F26-E657-D286-A9BA-F7DC3F2AD7A1}"/>
              </a:ext>
            </a:extLst>
          </p:cNvPr>
          <p:cNvSpPr txBox="1"/>
          <p:nvPr/>
        </p:nvSpPr>
        <p:spPr>
          <a:xfrm>
            <a:off x="14591911" y="243281"/>
            <a:ext cx="3641583" cy="553998"/>
          </a:xfrm>
          <a:prstGeom prst="rect">
            <a:avLst/>
          </a:prstGeom>
        </p:spPr>
        <p:txBody>
          <a:bodyPr anchor="t" bIns="0" lIns="0" rIns="0" rtlCol="0" tIns="0" wrap="square">
            <a:spAutoFit/>
          </a:bodyPr>
          <a:lstStyle/>
          <a:p>
            <a:pPr algn="ctr"/>
            <a:r>
              <a:rPr b="1" dirty="0" lang="en-US" sz="2400">
                <a:latin charset="0" panose="020B0004020202020204" pitchFamily="34" typeface="Aptos Narrow"/>
              </a:rPr>
              <a:t>Product</a:t>
            </a:r>
            <a:r>
              <a:rPr b="1" dirty="0" lang="en-US" sz="3600">
                <a:latin charset="0" panose="020B0004020202020204" pitchFamily="34" typeface="Aptos Narrow"/>
              </a:rPr>
              <a:t> </a:t>
            </a:r>
            <a:r>
              <a:rPr b="1" dirty="0" lang="en-US" sz="2800">
                <a:latin charset="0" panose="020B0004020202020204" pitchFamily="34" typeface="Aptos Narrow"/>
              </a:rPr>
              <a:t>Portfolio -Poly</a:t>
            </a:r>
            <a:endParaRPr b="1" dirty="0" lang="en-US" sz="3600">
              <a:latin charset="0" panose="020B0004020202020204" pitchFamily="34" typeface="Aptos Narrow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AD7CD3-45CA-64AD-7843-BC5E8460ED30}"/>
              </a:ext>
            </a:extLst>
          </p:cNvPr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275B4A-DB32-CECA-2BB3-3E331E4C0705}"/>
              </a:ext>
            </a:extLst>
          </p:cNvPr>
          <p:cNvPicPr>
            <a:picLocks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" l="155" r="35" t="244"/>
          <a:stretch/>
        </p:blipFill>
        <p:spPr>
          <a:xfrm>
            <a:off x="3190918" y="1949996"/>
            <a:ext cx="1666020" cy="227118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1C459B-5D9C-9B61-0EBC-5F6C900FA26F}"/>
              </a:ext>
            </a:extLst>
          </p:cNvPr>
          <p:cNvSpPr txBox="1"/>
          <p:nvPr/>
        </p:nvSpPr>
        <p:spPr>
          <a:xfrm>
            <a:off x="2397216" y="4653758"/>
            <a:ext cx="37222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1" dirty="0" lang="en-US" sz="2400"/>
              <a:t>Multilayer</a:t>
            </a:r>
            <a:br>
              <a:rPr b="1" dirty="0" lang="en-US" sz="2400"/>
            </a:br>
            <a:r>
              <a:rPr b="1" dirty="0" kern="0" lang="en-US" sz="2400">
                <a:latin charset="0" panose="020B0606020202030204" pitchFamily="34" typeface="Arial Narrow"/>
              </a:rPr>
              <a:t>Material: LDPE, PET,BOPP </a:t>
            </a:r>
          </a:p>
          <a:p>
            <a:pPr algn="ctr"/>
            <a:endParaRPr dirty="0" lang="en-US" sz="24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9A13E3-262A-7D87-1B28-E84FD49FA91C}"/>
              </a:ext>
            </a:extLst>
          </p:cNvPr>
          <p:cNvPicPr>
            <a:picLocks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" l="153" r="155" t="299"/>
          <a:stretch/>
        </p:blipFill>
        <p:spPr>
          <a:xfrm rot="16200000">
            <a:off x="8534117" y="2126633"/>
            <a:ext cx="2258199" cy="1782618"/>
          </a:xfrm>
          <a:prstGeom prst="rect">
            <a:avLst/>
          </a:prstGeom>
          <a:solidFill>
            <a:srgbClr val="FFFFFF">
              <a:shade val="85000"/>
            </a:srgbClr>
          </a:solidFill>
          <a:ln cap="sq" w="88900">
            <a:solidFill>
              <a:srgbClr val="FFFFFF"/>
            </a:solidFill>
            <a:miter lim="800000"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h="19050" w="25400"/>
            <a:contourClr>
              <a:srgbClr val="FFFFFF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BD7761F-A3A1-460B-92D2-F981BFBD28B9}"/>
              </a:ext>
            </a:extLst>
          </p:cNvPr>
          <p:cNvSpPr txBox="1"/>
          <p:nvPr/>
        </p:nvSpPr>
        <p:spPr>
          <a:xfrm>
            <a:off x="9364115" y="4580849"/>
            <a:ext cx="59217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1" dirty="0" lang="en-US" sz="2400">
                <a:latin charset="0" panose="020F0502020204030204" pitchFamily="34" typeface="Calibri"/>
                <a:cs charset="0" panose="020F0502020204030204" pitchFamily="34" typeface="Calibri"/>
              </a:rPr>
              <a:t>Side Sealing Bag with Adhesive</a:t>
            </a:r>
            <a:br>
              <a:rPr b="1" dirty="0" lang="en-US" sz="2400">
                <a:latin charset="0" panose="020F0502020204030204" pitchFamily="34" typeface="Calibri"/>
                <a:cs charset="0" panose="020F0502020204030204" pitchFamily="34" typeface="Calibri"/>
              </a:rPr>
            </a:br>
            <a:r>
              <a:rPr b="1" dirty="0" lang="en-US" sz="2400">
                <a:latin charset="0" panose="020F0502020204030204" pitchFamily="34" typeface="Calibri"/>
                <a:cs charset="0" panose="020F0502020204030204" pitchFamily="34" typeface="Calibri"/>
              </a:rPr>
              <a:t>Material: PP, LDPE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E0F9FA2-6B44-404C-8547-8A061527E056}"/>
              </a:ext>
            </a:extLst>
          </p:cNvPr>
          <p:cNvGrpSpPr/>
          <p:nvPr/>
        </p:nvGrpSpPr>
        <p:grpSpPr>
          <a:xfrm>
            <a:off x="722216" y="6065818"/>
            <a:ext cx="6219194" cy="3550076"/>
            <a:chOff x="11219357" y="5753355"/>
            <a:chExt cx="6219194" cy="3550076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E641D74-4BAB-015F-B5ED-73E643D477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4" l="383" r="31" t="57"/>
            <a:stretch/>
          </p:blipFill>
          <p:spPr>
            <a:xfrm>
              <a:off x="11219357" y="5791184"/>
              <a:ext cx="1845262" cy="233696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cap="sq" w="88900">
              <a:solidFill>
                <a:srgbClr val="FFFFFF"/>
              </a:solidFill>
              <a:miter lim="800000"/>
            </a:ln>
            <a:effectLst>
              <a:outerShdw algn="tl" blurRad="55000" dir="5400000" dist="18000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dir="t" rig="twoPt">
                <a:rot lat="0" lon="0" rev="7200000"/>
              </a:lightRig>
            </a:scene3d>
            <a:sp3d>
              <a:bevelT h="19050" w="25400"/>
              <a:contourClr>
                <a:srgbClr val="FFFFFF"/>
              </a:contourClr>
            </a:sp3d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48136CA8-2136-0DB6-8E77-33A88B54C0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cstate="print"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" l="54" r="63" t="61"/>
            <a:stretch/>
          </p:blipFill>
          <p:spPr>
            <a:xfrm rot="16200000">
              <a:off x="13217902" y="6021273"/>
              <a:ext cx="2402084" cy="186624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cap="sq" w="88900">
              <a:solidFill>
                <a:srgbClr val="FFFFFF"/>
              </a:solidFill>
              <a:miter lim="800000"/>
            </a:ln>
            <a:effectLst>
              <a:outerShdw algn="tl" blurRad="55000" dir="5400000" dist="18000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dir="t" rig="twoPt">
                <a:rot lat="0" lon="0" rev="7200000"/>
              </a:lightRig>
            </a:scene3d>
            <a:sp3d>
              <a:bevelT h="19050" w="25400"/>
              <a:contourClr>
                <a:srgbClr val="FFFFFF"/>
              </a:contourClr>
            </a:sp3d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C9D9762C-7155-5FB5-D74F-CD1973DBDCB6}"/>
                </a:ext>
              </a:extLst>
            </p:cNvPr>
            <p:cNvPicPr>
              <a:picLocks noChangeAspect="1"/>
            </p:cNvPicPr>
            <p:nvPr/>
          </p:nvPicPr>
          <p:blipFill>
            <a:blip cstate="print"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08549" y="5780377"/>
              <a:ext cx="1830002" cy="233696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cap="sq" w="88900">
              <a:solidFill>
                <a:srgbClr val="FFFFFF"/>
              </a:solidFill>
              <a:miter lim="800000"/>
            </a:ln>
            <a:effectLst>
              <a:outerShdw algn="tl" blurRad="55000" dir="5400000" dist="18000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dir="t" rig="twoPt">
                <a:rot lat="0" lon="0" rev="7200000"/>
              </a:lightRig>
            </a:scene3d>
            <a:sp3d>
              <a:bevelT h="19050" w="25400"/>
              <a:contourClr>
                <a:srgbClr val="FFFFFF"/>
              </a:contourClr>
            </a:sp3d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8D6F564-530C-6008-9F8E-84393CB5CA9A}"/>
                </a:ext>
              </a:extLst>
            </p:cNvPr>
            <p:cNvSpPr txBox="1"/>
            <p:nvPr/>
          </p:nvSpPr>
          <p:spPr>
            <a:xfrm>
              <a:off x="11582905" y="8472434"/>
              <a:ext cx="553590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b="1" dirty="0" lang="en-US" sz="2400">
                  <a:latin charset="0" panose="020F0502020204030204" pitchFamily="34" typeface="Calibri"/>
                  <a:cs charset="0" panose="020F0502020204030204" pitchFamily="34" typeface="Calibri"/>
                </a:rPr>
                <a:t>Poly bag with hanger</a:t>
              </a:r>
              <a:br>
                <a:rPr b="1" dirty="0" lang="en-US" sz="2400">
                  <a:latin charset="0" panose="020F0502020204030204" pitchFamily="34" typeface="Calibri"/>
                  <a:cs charset="0" panose="020F0502020204030204" pitchFamily="34" typeface="Calibri"/>
                </a:rPr>
              </a:br>
              <a:r>
                <a:rPr b="1" dirty="0" lang="en-US" sz="2400">
                  <a:latin charset="0" panose="020F0502020204030204" pitchFamily="34" typeface="Calibri"/>
                  <a:cs charset="0" panose="020F0502020204030204" pitchFamily="34" typeface="Calibri"/>
                </a:rPr>
                <a:t>Material: LDPE, PET+LDPE, PET+PP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E4DE2B7-8253-742B-87B1-12BC95D57B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5014" y="5775270"/>
            <a:ext cx="5206264" cy="34708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F46FF5-2970-7F1D-BCDF-CB4000D0A22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1" l="3" r="135" t="79"/>
          <a:stretch>
            <a:fillRect/>
          </a:stretch>
        </p:blipFill>
        <p:spPr>
          <a:xfrm rot="16200000">
            <a:off x="682503" y="2179155"/>
            <a:ext cx="2238793" cy="18452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236A16-A6E8-A9EA-7D54-7EE73FA7E8B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288"/>
          <a:stretch/>
        </p:blipFill>
        <p:spPr>
          <a:xfrm>
            <a:off x="5225893" y="1970329"/>
            <a:ext cx="1830002" cy="2246252"/>
          </a:xfrm>
          <a:prstGeom prst="rect">
            <a:avLst/>
          </a:prstGeom>
        </p:spPr>
      </p:pic>
      <p:pic>
        <p:nvPicPr>
          <p:cNvPr descr="Amazon.com: 4in. X 6in. Flat Cellophane Bags with Adhesive Closure ..." id="1026" name="Picture 2">
            <a:extLst>
              <a:ext uri="{FF2B5EF4-FFF2-40B4-BE49-F238E27FC236}">
                <a16:creationId xmlns:a16="http://schemas.microsoft.com/office/drawing/2014/main" id="{80837D7D-6FAC-DE07-1892-CD00DE9B3F97}"/>
              </a:ext>
            </a:extLst>
          </p:cNvPr>
          <p:cNvPicPr>
            <a:picLocks noChangeArrowheads="1"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32" y="1841368"/>
            <a:ext cx="2857500" cy="237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2C4486-60E6-C41E-16F4-B966BC2485F2}"/>
              </a:ext>
            </a:extLst>
          </p:cNvPr>
          <p:cNvPicPr>
            <a:picLocks noChangeAspect="1"/>
          </p:cNvPicPr>
          <p:nvPr/>
        </p:nvPicPr>
        <p:blipFill rotWithShape="1">
          <a:blip cstate="print"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" l="64" r="64" t="220"/>
          <a:stretch/>
        </p:blipFill>
        <p:spPr>
          <a:xfrm rot="16200000">
            <a:off x="10862845" y="2126634"/>
            <a:ext cx="2375213" cy="1782618"/>
          </a:xfrm>
          <a:prstGeom prst="roundRect">
            <a:avLst>
              <a:gd fmla="val 8594" name="adj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232889-0EB4-37AB-0D46-28322B8C599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" l="192" r="197" t="12"/>
          <a:stretch>
            <a:fillRect/>
          </a:stretch>
        </p:blipFill>
        <p:spPr>
          <a:xfrm>
            <a:off x="8104527" y="5957632"/>
            <a:ext cx="3117377" cy="26073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F08C9AE-50DF-03E8-29E1-EB47FF11DB7B}"/>
              </a:ext>
            </a:extLst>
          </p:cNvPr>
          <p:cNvSpPr txBox="1"/>
          <p:nvPr/>
        </p:nvSpPr>
        <p:spPr>
          <a:xfrm>
            <a:off x="8104527" y="8888996"/>
            <a:ext cx="3412814" cy="830997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b="1" dirty="0" lang="en-US" sz="2400"/>
              <a:t>Bottom sealing bag</a:t>
            </a:r>
          </a:p>
          <a:p>
            <a:pPr algn="ctr"/>
            <a:r>
              <a:rPr b="1" dirty="0" lang="en-US" sz="2400"/>
              <a:t>Material: LDPE, HDPE</a:t>
            </a:r>
          </a:p>
        </p:txBody>
      </p:sp>
    </p:spTree>
    <p:extLst>
      <p:ext uri="{BB962C8B-B14F-4D97-AF65-F5344CB8AC3E}">
        <p14:creationId xmlns:p14="http://schemas.microsoft.com/office/powerpoint/2010/main" val="2536102875"/>
      </p:ext>
    </p:extLst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7E1B90F1-5F09-085A-F539-E22E9726449E}"/>
              </a:ext>
            </a:extLst>
          </p:cNvPr>
          <p:cNvSpPr txBox="1">
            <a:spLocks/>
          </p:cNvSpPr>
          <p:nvPr/>
        </p:nvSpPr>
        <p:spPr>
          <a:xfrm>
            <a:off x="7198841" y="797278"/>
            <a:ext cx="3890318" cy="743036"/>
          </a:xfrm>
          <a:prstGeom prst="rect">
            <a:avLst/>
          </a:prstGeom>
        </p:spPr>
        <p:txBody>
          <a:bodyPr anchor="ctr" bIns="68580" lIns="137160" rIns="137160" rtlCol="0" tIns="68580" vert="horz">
            <a:no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b="1" kern="1200" sz="44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dirty="0" lang="en-US" sz="3600">
                <a:solidFill>
                  <a:schemeClr val="tx1"/>
                </a:solidFill>
              </a:rPr>
              <a:t>Flexible Packaging 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D0D11398-C53B-A6C0-867B-5597847A2211}"/>
              </a:ext>
            </a:extLst>
          </p:cNvPr>
          <p:cNvSpPr txBox="1"/>
          <p:nvPr/>
        </p:nvSpPr>
        <p:spPr>
          <a:xfrm>
            <a:off x="14591912" y="243283"/>
            <a:ext cx="3641583" cy="553998"/>
          </a:xfrm>
          <a:prstGeom prst="rect">
            <a:avLst/>
          </a:prstGeom>
        </p:spPr>
        <p:txBody>
          <a:bodyPr anchor="t" bIns="0" lIns="0" rIns="0" rtlCol="0" tIns="0" wrap="square">
            <a:spAutoFit/>
          </a:bodyPr>
          <a:lstStyle/>
          <a:p>
            <a:pPr algn="ctr"/>
            <a:r>
              <a:rPr b="1" dirty="0" lang="en-US" sz="2400">
                <a:latin charset="0" panose="020B0004020202020204" pitchFamily="34" typeface="Aptos Narrow"/>
              </a:rPr>
              <a:t>Product</a:t>
            </a:r>
            <a:r>
              <a:rPr b="1" dirty="0" lang="en-US" sz="3600">
                <a:latin charset="0" panose="020B0004020202020204" pitchFamily="34" typeface="Aptos Narrow"/>
              </a:rPr>
              <a:t> </a:t>
            </a:r>
            <a:r>
              <a:rPr b="1" dirty="0" lang="en-US" sz="2801">
                <a:latin charset="0" panose="020B0004020202020204" pitchFamily="34" typeface="Aptos Narrow"/>
              </a:rPr>
              <a:t>Portfolio -Poly</a:t>
            </a:r>
            <a:endParaRPr b="1" dirty="0" lang="en-US" sz="3600">
              <a:latin charset="0" panose="020B0004020202020204" pitchFamily="34" typeface="Aptos Narrow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473994-770E-48DE-1A96-82EAF7EE8B30}"/>
              </a:ext>
            </a:extLst>
          </p:cNvPr>
          <p:cNvPicPr>
            <a:picLocks noChangeAspect="1"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1" y="-43544"/>
            <a:ext cx="4697930" cy="1681644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B007E38-0B28-93AA-312C-E70A2BDD63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107889"/>
              </p:ext>
            </p:extLst>
          </p:nvPr>
        </p:nvGraphicFramePr>
        <p:xfrm>
          <a:off x="8964336" y="3296809"/>
          <a:ext cx="8494240" cy="410187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494240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694664">
                <a:tc>
                  <a:txBody>
                    <a:bodyPr/>
                    <a:lstStyle/>
                    <a:p>
                      <a:pPr algn="ctr" defTabSz="914400" eaLnBrk="1" fontAlgn="auto" hangingPunct="1" indent="0" latinLnBrk="0" lvl="0" marL="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b="0" dirty="0" kern="1200" lang="en-US" sz="24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Features</a:t>
                      </a:r>
                    </a:p>
                  </a:txBody>
                  <a:tcPr anchor="ctr" marB="70257" marL="137138" marR="137138" marT="70257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3407208">
                <a:tc>
                  <a:txBody>
                    <a:bodyPr/>
                    <a:lstStyle/>
                    <a:p>
                      <a:pPr algn="l">
                        <a:buFont charset="0" panose="020B0604020202020204" pitchFamily="34" typeface="Arial"/>
                        <a:buChar char="•"/>
                      </a:pPr>
                      <a:r>
                        <a:rPr b="0" dirty="0" i="0" lang="en-US" sz="2400">
                          <a:solidFill>
                            <a:schemeClr val="tx1"/>
                          </a:solidFill>
                          <a:effectLst/>
                          <a:latin charset="0" panose="00000500000000000000" pitchFamily="2" typeface="Montserrat"/>
                        </a:rPr>
                        <a:t>Excellent for high-speed machines.</a:t>
                      </a:r>
                    </a:p>
                    <a:p>
                      <a:pPr algn="l">
                        <a:buFont charset="0" panose="020B0604020202020204" pitchFamily="34" typeface="Arial"/>
                        <a:buChar char="•"/>
                      </a:pPr>
                      <a:r>
                        <a:rPr b="0" dirty="0" i="0" lang="en-US" sz="2400">
                          <a:solidFill>
                            <a:schemeClr val="tx1"/>
                          </a:solidFill>
                          <a:effectLst/>
                          <a:latin charset="0" panose="00000500000000000000" pitchFamily="2" typeface="Montserrat"/>
                        </a:rPr>
                        <a:t>Regular Usage</a:t>
                      </a:r>
                    </a:p>
                    <a:p>
                      <a:pPr algn="l">
                        <a:buFont charset="0" panose="020B0604020202020204" pitchFamily="34" typeface="Arial"/>
                        <a:buChar char="•"/>
                      </a:pPr>
                      <a:r>
                        <a:rPr b="0" dirty="0" i="0" lang="en-US" sz="2400">
                          <a:solidFill>
                            <a:schemeClr val="tx1"/>
                          </a:solidFill>
                          <a:effectLst/>
                          <a:latin charset="0" panose="00000500000000000000" pitchFamily="2" typeface="Montserrat"/>
                        </a:rPr>
                        <a:t>Good moisture barrier properties.</a:t>
                      </a:r>
                    </a:p>
                    <a:p>
                      <a:pPr algn="l">
                        <a:buFont charset="0" panose="020B0604020202020204" pitchFamily="34" typeface="Arial"/>
                        <a:buChar char="•"/>
                      </a:pPr>
                      <a:r>
                        <a:rPr b="0" dirty="0" i="0" lang="en-US" sz="2400">
                          <a:solidFill>
                            <a:schemeClr val="tx1"/>
                          </a:solidFill>
                          <a:effectLst/>
                          <a:latin charset="0" panose="00000500000000000000" pitchFamily="2" typeface="Montserrat"/>
                        </a:rPr>
                        <a:t>High Hot Tack for good sealing on packing machines.</a:t>
                      </a:r>
                    </a:p>
                    <a:p>
                      <a:pPr algn="l">
                        <a:buFont charset="0" panose="020B0604020202020204" pitchFamily="34" typeface="Arial"/>
                        <a:buChar char="•"/>
                      </a:pPr>
                      <a:r>
                        <a:rPr b="0" dirty="0" i="0" lang="en-US" sz="2400">
                          <a:solidFill>
                            <a:schemeClr val="tx1"/>
                          </a:solidFill>
                          <a:effectLst/>
                          <a:latin charset="0" panose="00000500000000000000" pitchFamily="2" typeface="Montserrat"/>
                        </a:rPr>
                        <a:t>Extrusion Lamination for high barrier properties for extended shelf life.</a:t>
                      </a:r>
                    </a:p>
                    <a:p>
                      <a:pPr algn="l">
                        <a:buFont charset="0" panose="020B0604020202020204" pitchFamily="34" typeface="Arial"/>
                        <a:buChar char="•"/>
                      </a:pPr>
                      <a:r>
                        <a:rPr b="0" dirty="0" i="0" lang="en-US" sz="2400">
                          <a:solidFill>
                            <a:schemeClr val="tx1"/>
                          </a:solidFill>
                          <a:effectLst/>
                          <a:latin charset="0" panose="00000500000000000000" pitchFamily="2" typeface="Montserrat"/>
                        </a:rPr>
                        <a:t>Matt, Gloss, Metallic &amp; combinations available.</a:t>
                      </a:r>
                    </a:p>
                    <a:p>
                      <a:pPr algn="l" defTabSz="914400" eaLnBrk="1" hangingPunct="1" indent="-342900" latinLnBrk="0" lvl="0" marL="34290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charset="0" panose="020B0604020202020204" pitchFamily="34" typeface="Arial"/>
                        <a:buChar char="•"/>
                      </a:pPr>
                      <a:endParaRPr b="0" dirty="0" kern="1200" lang="en-US" sz="2400">
                        <a:solidFill>
                          <a:schemeClr val="tx1"/>
                        </a:solidFill>
                        <a:latin charset="0" panose="00000500000000000000" pitchFamily="2" typeface="Montserrat"/>
                        <a:ea typeface="+mj-ea"/>
                        <a:cs charset="0" panose="020F0502020204030204" pitchFamily="34" typeface="Calibri"/>
                        <a:sym typeface="Montserrat"/>
                      </a:endParaRPr>
                    </a:p>
                  </a:txBody>
                  <a:tcPr anchor="ctr" marB="70257" marL="137138" marR="137138" marT="70257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6744FB6B-F46C-F8C5-4020-DBB4FBB06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38100"/>
            <a:ext cx="7935637" cy="56045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F23116-099E-05C3-1350-70A9E4B5BD62}"/>
              </a:ext>
            </a:extLst>
          </p:cNvPr>
          <p:cNvSpPr/>
          <p:nvPr/>
        </p:nvSpPr>
        <p:spPr>
          <a:xfrm>
            <a:off x="4953000" y="3830770"/>
            <a:ext cx="1905000" cy="1312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40AD48-63A4-E50C-4B66-2402D5401D81}"/>
              </a:ext>
            </a:extLst>
          </p:cNvPr>
          <p:cNvSpPr/>
          <p:nvPr/>
        </p:nvSpPr>
        <p:spPr>
          <a:xfrm>
            <a:off x="7151963" y="3784006"/>
            <a:ext cx="1153837" cy="2959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CA9E0B-E7C0-6122-1AB1-836AE0E10B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21" l="1921" r="52948" t="62808"/>
          <a:stretch>
            <a:fillRect/>
          </a:stretch>
        </p:blipFill>
        <p:spPr>
          <a:xfrm>
            <a:off x="4448557" y="3633245"/>
            <a:ext cx="3581399" cy="17526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BBBD76-9089-0CAF-DF72-473A1D213745}"/>
              </a:ext>
            </a:extLst>
          </p:cNvPr>
          <p:cNvSpPr/>
          <p:nvPr/>
        </p:nvSpPr>
        <p:spPr>
          <a:xfrm>
            <a:off x="1073413" y="5385845"/>
            <a:ext cx="6078549" cy="1455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5B04BE-049B-BE84-9A98-66DF5FECFE48}"/>
              </a:ext>
            </a:extLst>
          </p:cNvPr>
          <p:cNvSpPr/>
          <p:nvPr/>
        </p:nvSpPr>
        <p:spPr>
          <a:xfrm>
            <a:off x="342901" y="3892104"/>
            <a:ext cx="2209800" cy="1455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dirty="0"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E6D512-576E-F68F-50DD-C2F59784C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21" l="45047" r="36625" t="66370"/>
          <a:stretch>
            <a:fillRect/>
          </a:stretch>
        </p:blipFill>
        <p:spPr>
          <a:xfrm>
            <a:off x="1236211" y="3710661"/>
            <a:ext cx="1454412" cy="15529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DCA113-2E91-BB5C-EF84-4CD41F99901D}"/>
              </a:ext>
            </a:extLst>
          </p:cNvPr>
          <p:cNvPicPr>
            <a:picLocks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" l="76" r="29" t="6"/>
          <a:stretch>
            <a:fillRect/>
          </a:stretch>
        </p:blipFill>
        <p:spPr>
          <a:xfrm rot="16200000">
            <a:off x="3945951" y="5688744"/>
            <a:ext cx="3713368" cy="38524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C694987-4EF8-2D4F-24F4-03CBCF657FE5}"/>
              </a:ext>
            </a:extLst>
          </p:cNvPr>
          <p:cNvPicPr>
            <a:picLocks noChangeAspect="1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" l="47" r="57" t="72"/>
          <a:stretch>
            <a:fillRect/>
          </a:stretch>
        </p:blipFill>
        <p:spPr>
          <a:xfrm rot="5400000">
            <a:off x="424411" y="6724630"/>
            <a:ext cx="3713366" cy="175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622066"/>
      </p:ext>
    </p:extLst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>
          <a:extLst>
            <a:ext uri="{FF2B5EF4-FFF2-40B4-BE49-F238E27FC236}">
              <a16:creationId xmlns:a16="http://schemas.microsoft.com/office/drawing/2014/main" id="{BB62CBA8-A41A-379E-A40C-715C6E19C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E6621F4F-E354-B758-C4B6-C21419E6FED7}"/>
              </a:ext>
            </a:extLst>
          </p:cNvPr>
          <p:cNvSpPr txBox="1">
            <a:spLocks/>
          </p:cNvSpPr>
          <p:nvPr/>
        </p:nvSpPr>
        <p:spPr>
          <a:xfrm>
            <a:off x="11442205" y="1135267"/>
            <a:ext cx="3641581" cy="1084001"/>
          </a:xfrm>
          <a:prstGeom prst="rect">
            <a:avLst/>
          </a:prstGeom>
        </p:spPr>
        <p:txBody>
          <a:bodyPr anchor="ctr" bIns="68580" lIns="137160" rIns="137160" rtlCol="0" tIns="68580" vert="horz">
            <a:no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b="1" kern="1200" sz="44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dirty="0" lang="en-US" sz="3600">
                <a:solidFill>
                  <a:schemeClr val="tx1"/>
                </a:solidFill>
              </a:rPr>
              <a:t>POF Shrink Film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57C57F-1A7D-3F4F-FE30-59B43E9DFF45}"/>
              </a:ext>
            </a:extLst>
          </p:cNvPr>
          <p:cNvPicPr>
            <a:picLocks noChangeAspect="1"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1" y="-43544"/>
            <a:ext cx="4697930" cy="1681644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D8626260-940A-3025-906A-AC5E241F6F99}"/>
              </a:ext>
            </a:extLst>
          </p:cNvPr>
          <p:cNvSpPr txBox="1"/>
          <p:nvPr/>
        </p:nvSpPr>
        <p:spPr>
          <a:xfrm>
            <a:off x="14591912" y="243283"/>
            <a:ext cx="3641583" cy="553998"/>
          </a:xfrm>
          <a:prstGeom prst="rect">
            <a:avLst/>
          </a:prstGeom>
        </p:spPr>
        <p:txBody>
          <a:bodyPr anchor="t" bIns="0" lIns="0" rIns="0" rtlCol="0" tIns="0" wrap="square">
            <a:spAutoFit/>
          </a:bodyPr>
          <a:lstStyle/>
          <a:p>
            <a:pPr algn="ctr"/>
            <a:r>
              <a:rPr b="1" dirty="0" lang="en-US" sz="2400">
                <a:latin charset="0" panose="020B0004020202020204" pitchFamily="34" typeface="Aptos Narrow"/>
              </a:rPr>
              <a:t>Product</a:t>
            </a:r>
            <a:r>
              <a:rPr b="1" dirty="0" lang="en-US" sz="3600">
                <a:latin charset="0" panose="020B0004020202020204" pitchFamily="34" typeface="Aptos Narrow"/>
              </a:rPr>
              <a:t> </a:t>
            </a:r>
            <a:r>
              <a:rPr b="1" dirty="0" lang="en-US" sz="2801">
                <a:latin charset="0" panose="020B0004020202020204" pitchFamily="34" typeface="Aptos Narrow"/>
              </a:rPr>
              <a:t>Portfolio -Poly</a:t>
            </a:r>
            <a:endParaRPr b="1" dirty="0" lang="en-US" sz="3600">
              <a:latin charset="0" panose="020B0004020202020204" pitchFamily="34" typeface="Aptos Narrow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34534C-457C-919A-CFA4-63CCCD8D3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" r="-1392" t="127"/>
          <a:stretch/>
        </p:blipFill>
        <p:spPr>
          <a:xfrm>
            <a:off x="2114550" y="2350832"/>
            <a:ext cx="4411948" cy="28832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26E63F-F0F8-A77C-88B3-DCE307D99E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802" y="5244129"/>
            <a:ext cx="4297648" cy="23452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FF53F5-D846-6809-7D40-1BC09BBC0265}"/>
              </a:ext>
            </a:extLst>
          </p:cNvPr>
          <p:cNvSpPr txBox="1"/>
          <p:nvPr/>
        </p:nvSpPr>
        <p:spPr>
          <a:xfrm>
            <a:off x="1924456" y="1756031"/>
            <a:ext cx="3733800" cy="584775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b="1" dirty="0" lang="en-US" sz="3200"/>
              <a:t>Mulching Film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C971C5-23E6-8BFC-998C-AE1E982F9F1C}"/>
              </a:ext>
            </a:extLst>
          </p:cNvPr>
          <p:cNvCxnSpPr/>
          <p:nvPr/>
        </p:nvCxnSpPr>
        <p:spPr>
          <a:xfrm>
            <a:off x="7772400" y="1756031"/>
            <a:ext cx="0" cy="7282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A71D8A0-15B0-9AB7-7087-71FE9FA8D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634343"/>
              </p:ext>
            </p:extLst>
          </p:nvPr>
        </p:nvGraphicFramePr>
        <p:xfrm>
          <a:off x="10287000" y="7331197"/>
          <a:ext cx="4820849" cy="237738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820849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420903">
                <a:tc>
                  <a:txBody>
                    <a:bodyPr/>
                    <a:lstStyle/>
                    <a:p>
                      <a:pPr algn="ctr" defTabSz="914400" eaLnBrk="1" fontAlgn="auto" hangingPunct="1" indent="0" latinLnBrk="0" lvl="0" marL="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20F0502020204030204" pitchFamily="34" typeface="Calibri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Features</a:t>
                      </a: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1842472">
                <a:tc>
                  <a:txBody>
                    <a:bodyPr/>
                    <a:lstStyle/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20F0502020204030204" pitchFamily="34" typeface="Calibri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Uses: Consumer goods, Food and Beverage, Manufacturing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20F0502020204030204" pitchFamily="34" typeface="Calibri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Thickness: 10 – 25 Micron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20F0502020204030204" pitchFamily="34" typeface="Calibri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Maximum width: 2500mm</a:t>
                      </a: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3D24748-85C9-39B4-86A0-DBC508E09E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325936"/>
              </p:ext>
            </p:extLst>
          </p:nvPr>
        </p:nvGraphicFramePr>
        <p:xfrm>
          <a:off x="2114550" y="7971851"/>
          <a:ext cx="4820849" cy="200434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820849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426610">
                <a:tc>
                  <a:txBody>
                    <a:bodyPr/>
                    <a:lstStyle/>
                    <a:p>
                      <a:pPr algn="ctr" defTabSz="914400" eaLnBrk="1" fontAlgn="auto" hangingPunct="1" indent="0" latinLnBrk="0" lvl="0" marL="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20F0502020204030204" pitchFamily="34" typeface="Calibri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Features</a:t>
                      </a: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1469439">
                <a:tc>
                  <a:txBody>
                    <a:bodyPr/>
                    <a:lstStyle/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20F0502020204030204" pitchFamily="34" typeface="Calibri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Uses: Agriculture</a:t>
                      </a: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AB23F4D5-D3F6-A673-1106-5BFB0E339DE9}"/>
              </a:ext>
            </a:extLst>
          </p:cNvPr>
          <p:cNvPicPr>
            <a:picLocks noChangeAspect="1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" l="14" r="16" t="142"/>
          <a:stretch>
            <a:fillRect/>
          </a:stretch>
        </p:blipFill>
        <p:spPr>
          <a:xfrm>
            <a:off x="14325600" y="2350832"/>
            <a:ext cx="2652321" cy="21353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940F4A6-BEEA-9FDA-6071-F72DBF2F9F8F}"/>
              </a:ext>
            </a:extLst>
          </p:cNvPr>
          <p:cNvPicPr>
            <a:picLocks noChangeAspect="1"/>
          </p:cNvPicPr>
          <p:nvPr/>
        </p:nvPicPr>
        <p:blipFill>
          <a:blip cstate="print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"/>
          <a:stretch>
            <a:fillRect/>
          </a:stretch>
        </p:blipFill>
        <p:spPr>
          <a:xfrm>
            <a:off x="14325601" y="4749264"/>
            <a:ext cx="2652320" cy="22014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7DFED7-1273-E4B1-4CD6-1DA73132D5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662" y="2782757"/>
            <a:ext cx="5339117" cy="393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51329"/>
      </p:ext>
    </p:extLst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>
          <a:extLst>
            <a:ext uri="{FF2B5EF4-FFF2-40B4-BE49-F238E27FC236}">
              <a16:creationId xmlns:a16="http://schemas.microsoft.com/office/drawing/2014/main" id="{B442E401-70B9-3ADE-7521-D705CA83E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D92B3F4F-16B4-D1CC-9FFB-DA98A2030968}"/>
              </a:ext>
            </a:extLst>
          </p:cNvPr>
          <p:cNvSpPr txBox="1">
            <a:spLocks/>
          </p:cNvSpPr>
          <p:nvPr/>
        </p:nvSpPr>
        <p:spPr>
          <a:xfrm>
            <a:off x="12229712" y="1597287"/>
            <a:ext cx="4190999" cy="1084001"/>
          </a:xfrm>
          <a:prstGeom prst="rect">
            <a:avLst/>
          </a:prstGeom>
        </p:spPr>
        <p:txBody>
          <a:bodyPr anchor="ctr" bIns="68580" lIns="137160" rIns="137160" rtlCol="0" tIns="68580" vert="horz">
            <a:no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b="1" kern="1200" sz="44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dirty="0" lang="en-US" sz="3600">
                <a:solidFill>
                  <a:schemeClr val="tx1"/>
                </a:solidFill>
              </a:rPr>
              <a:t> Heat Transfer Film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D2B8A2-41EE-31EA-EDDE-9B22C4FED8A9}"/>
              </a:ext>
            </a:extLst>
          </p:cNvPr>
          <p:cNvPicPr>
            <a:picLocks noChangeAspect="1"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1" y="-43544"/>
            <a:ext cx="4697930" cy="1681644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A822E533-35F2-05B8-D42F-78998B5BF01B}"/>
              </a:ext>
            </a:extLst>
          </p:cNvPr>
          <p:cNvSpPr txBox="1"/>
          <p:nvPr/>
        </p:nvSpPr>
        <p:spPr>
          <a:xfrm>
            <a:off x="14591912" y="243283"/>
            <a:ext cx="3641583" cy="553998"/>
          </a:xfrm>
          <a:prstGeom prst="rect">
            <a:avLst/>
          </a:prstGeom>
        </p:spPr>
        <p:txBody>
          <a:bodyPr anchor="t" bIns="0" lIns="0" rIns="0" rtlCol="0" tIns="0" wrap="square">
            <a:spAutoFit/>
          </a:bodyPr>
          <a:lstStyle/>
          <a:p>
            <a:pPr algn="ctr"/>
            <a:r>
              <a:rPr b="1" dirty="0" lang="en-US" sz="2400">
                <a:latin charset="0" panose="020B0004020202020204" pitchFamily="34" typeface="Aptos Narrow"/>
              </a:rPr>
              <a:t>Product</a:t>
            </a:r>
            <a:r>
              <a:rPr b="1" dirty="0" lang="en-US" sz="3600">
                <a:latin charset="0" panose="020B0004020202020204" pitchFamily="34" typeface="Aptos Narrow"/>
              </a:rPr>
              <a:t> </a:t>
            </a:r>
            <a:r>
              <a:rPr b="1" dirty="0" lang="en-US" sz="2801">
                <a:latin charset="0" panose="020B0004020202020204" pitchFamily="34" typeface="Aptos Narrow"/>
              </a:rPr>
              <a:t>Portfolio -Poly</a:t>
            </a:r>
            <a:endParaRPr b="1" dirty="0" lang="en-US" sz="3600">
              <a:latin charset="0" panose="020B0004020202020204" pitchFamily="34" typeface="Aptos Narrow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655F1C-98AA-3550-9170-42B71F1DBB15}"/>
              </a:ext>
            </a:extLst>
          </p:cNvPr>
          <p:cNvSpPr txBox="1"/>
          <p:nvPr/>
        </p:nvSpPr>
        <p:spPr>
          <a:xfrm>
            <a:off x="2423767" y="1846901"/>
            <a:ext cx="3733800" cy="584775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b="1" dirty="0" lang="en-US" sz="3200"/>
              <a:t>Hot stamping foil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92ED38-E54E-E4BC-B80C-81D365DC77A2}"/>
              </a:ext>
            </a:extLst>
          </p:cNvPr>
          <p:cNvCxnSpPr/>
          <p:nvPr/>
        </p:nvCxnSpPr>
        <p:spPr>
          <a:xfrm>
            <a:off x="8991600" y="1214031"/>
            <a:ext cx="0" cy="7282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A219835-C009-6DD8-F157-3CDEE3E79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" l="365" r="32"/>
          <a:stretch/>
        </p:blipFill>
        <p:spPr>
          <a:xfrm>
            <a:off x="760131" y="3384720"/>
            <a:ext cx="3206463" cy="30084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EDF356-6C90-2113-F335-700C61D232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864" y="3452674"/>
            <a:ext cx="3206465" cy="28725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0946017-2646-02F5-181E-02F6D1700FC6}"/>
              </a:ext>
            </a:extLst>
          </p:cNvPr>
          <p:cNvSpPr txBox="1"/>
          <p:nvPr/>
        </p:nvSpPr>
        <p:spPr>
          <a:xfrm>
            <a:off x="1098088" y="6591300"/>
            <a:ext cx="2530547" cy="400110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dirty="0" lang="en-US" sz="2000"/>
              <a:t>PVC Door Printing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BFCDFC-ECC9-4542-4330-52D0789DF847}"/>
              </a:ext>
            </a:extLst>
          </p:cNvPr>
          <p:cNvSpPr txBox="1"/>
          <p:nvPr/>
        </p:nvSpPr>
        <p:spPr>
          <a:xfrm>
            <a:off x="5341413" y="6622078"/>
            <a:ext cx="2275368" cy="400110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dirty="0" lang="en-US" sz="2000"/>
              <a:t>Ceiling PVC Sheet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3D2B1A6-42D1-27A0-B47A-EBB16F6528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558" y="3384720"/>
            <a:ext cx="4190997" cy="313882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70E498-16B4-4C1E-7B00-E88B00CDC2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" t="91"/>
          <a:stretch>
            <a:fillRect/>
          </a:stretch>
        </p:blipFill>
        <p:spPr>
          <a:xfrm>
            <a:off x="13437273" y="3971557"/>
            <a:ext cx="4495800" cy="2551990"/>
          </a:xfrm>
          <a:prstGeom prst="rect">
            <a:avLst/>
          </a:prstGeom>
        </p:spPr>
      </p:pic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3D4B304A-B37F-5BBD-42EC-4CC7B92E7A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700481"/>
              </p:ext>
            </p:extLst>
          </p:nvPr>
        </p:nvGraphicFramePr>
        <p:xfrm>
          <a:off x="1677795" y="7596604"/>
          <a:ext cx="5027805" cy="237738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027805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420903">
                <a:tc>
                  <a:txBody>
                    <a:bodyPr/>
                    <a:lstStyle/>
                    <a:p>
                      <a:pPr algn="ctr" defTabSz="914400" eaLnBrk="1" fontAlgn="auto" hangingPunct="1" indent="0" latinLnBrk="0" lvl="0" marL="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20F0502020204030204" pitchFamily="34" typeface="Calibri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Features</a:t>
                      </a: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1842472">
                <a:tc>
                  <a:txBody>
                    <a:bodyPr/>
                    <a:lstStyle/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20F0502020204030204" pitchFamily="34" typeface="Calibri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Uses: Door and PVC sheet printing</a:t>
                      </a:r>
                    </a:p>
                    <a:p>
                      <a:pPr algn="ctr" defTabSz="914400" eaLnBrk="1" fontAlgn="auto" hangingPunct="1" indent="0" latinLnBrk="0" lvl="0" marL="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b="1" dirty="0" kern="1200" lang="en-US" sz="2400">
                        <a:solidFill>
                          <a:schemeClr val="tx1"/>
                        </a:solidFill>
                        <a:latin charset="0" panose="020F0502020204030204" pitchFamily="34" typeface="Calibri"/>
                        <a:ea typeface="+mj-ea"/>
                        <a:cs charset="0" panose="020F0502020204030204" pitchFamily="34" typeface="Calibri"/>
                        <a:sym typeface="Montserrat"/>
                      </a:endParaRP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66FE69A1-7AF5-2E91-2306-5B411EBC3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338143"/>
              </p:ext>
            </p:extLst>
          </p:nvPr>
        </p:nvGraphicFramePr>
        <p:xfrm>
          <a:off x="11944141" y="7320441"/>
          <a:ext cx="4820849" cy="237738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820849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420903">
                <a:tc>
                  <a:txBody>
                    <a:bodyPr/>
                    <a:lstStyle/>
                    <a:p>
                      <a:pPr algn="ctr" defTabSz="914400" eaLnBrk="1" fontAlgn="auto" hangingPunct="1" indent="0" latinLnBrk="0" lvl="0" marL="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20F0502020204030204" pitchFamily="34" typeface="Calibri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Features</a:t>
                      </a: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1842472">
                <a:tc>
                  <a:txBody>
                    <a:bodyPr/>
                    <a:lstStyle/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20F0502020204030204" pitchFamily="34" typeface="Calibri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Uses: Plastic Decoration</a:t>
                      </a: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8375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7F91A-2B25-91E8-9C35-417051BC2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39E1A99A-77EA-109D-5752-9E0E19E801FA}"/>
              </a:ext>
            </a:extLst>
          </p:cNvPr>
          <p:cNvSpPr txBox="1">
            <a:spLocks/>
          </p:cNvSpPr>
          <p:nvPr/>
        </p:nvSpPr>
        <p:spPr>
          <a:xfrm>
            <a:off x="7010401" y="371434"/>
            <a:ext cx="5257800" cy="1084001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1" dirty="0">
                <a:solidFill>
                  <a:schemeClr val="tx1"/>
                </a:solidFill>
              </a:rPr>
              <a:t>Tinsel Garland &amp; Décor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B7098F-9C15-55D3-AF50-30023E4837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1" y="-43544"/>
            <a:ext cx="4697930" cy="1681644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375A71F-272D-7633-305C-81C1170920A9}"/>
              </a:ext>
            </a:extLst>
          </p:cNvPr>
          <p:cNvGraphicFramePr>
            <a:graphicFrameLocks noGrp="1"/>
          </p:cNvGraphicFramePr>
          <p:nvPr/>
        </p:nvGraphicFramePr>
        <p:xfrm>
          <a:off x="1597741" y="6592769"/>
          <a:ext cx="4663394" cy="335133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663394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805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70257" marB="702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254540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Shiny &amp; Vibrant Appearance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Flexible &amp; Easy to Shape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Lightweight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Variety in Style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Safe &amp; Non-toxic Material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Calibri" panose="020F0502020204030204" pitchFamily="34" charset="0"/>
                        <a:sym typeface="Montserrat"/>
                      </a:endParaRPr>
                    </a:p>
                  </a:txBody>
                  <a:tcPr marL="137138" marR="137138" marT="70257" marB="702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E887869-5869-6BC0-F749-8B47D4F85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" y="1654430"/>
            <a:ext cx="4663394" cy="40191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A639B7-6981-30AF-0759-D12E7D091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2953" y="3317182"/>
            <a:ext cx="1953365" cy="20939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630951-DD77-CAE1-7C29-D80480190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7821" y="3054781"/>
            <a:ext cx="2442332" cy="26187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8E39CB-A20F-78E8-020B-4CAE957FA1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9415" y="5159829"/>
            <a:ext cx="2826324" cy="24220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443D64-B87B-6E7A-2FBF-FD742136FC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19708" y="7319210"/>
            <a:ext cx="3523158" cy="1911168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18843640-7C5B-B79F-9678-CC72640B5CBF}"/>
              </a:ext>
            </a:extLst>
          </p:cNvPr>
          <p:cNvSpPr txBox="1"/>
          <p:nvPr/>
        </p:nvSpPr>
        <p:spPr>
          <a:xfrm>
            <a:off x="14591912" y="243283"/>
            <a:ext cx="364158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1" b="1" dirty="0">
                <a:latin typeface="Aptos Narrow" panose="020B0004020202020204" pitchFamily="34" charset="0"/>
              </a:rPr>
              <a:t>Portfolio -Poly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864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DD61A-DD94-3376-A761-01B0DA9A1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231EA77-9696-4F8B-5DC4-64CF62C87922}"/>
              </a:ext>
            </a:extLst>
          </p:cNvPr>
          <p:cNvSpPr txBox="1"/>
          <p:nvPr/>
        </p:nvSpPr>
        <p:spPr>
          <a:xfrm>
            <a:off x="5637661" y="991770"/>
            <a:ext cx="70126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Non-Woven</a:t>
            </a:r>
            <a:r>
              <a:rPr lang="en-US" sz="3600" b="1" spc="-40" dirty="0"/>
              <a:t> </a:t>
            </a:r>
            <a:r>
              <a:rPr lang="en-US" sz="3600" b="1" dirty="0"/>
              <a:t>Collapsible</a:t>
            </a:r>
            <a:r>
              <a:rPr lang="en-US" sz="3600" b="1" spc="-40" dirty="0"/>
              <a:t> </a:t>
            </a:r>
            <a:r>
              <a:rPr lang="en-US" sz="3600" b="1" spc="-10" dirty="0"/>
              <a:t>Storage</a:t>
            </a:r>
            <a:endParaRPr lang="en-US" sz="3200" b="1" dirty="0"/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31D9E3AB-48E3-3B1D-E17E-67A577CE20C0}"/>
              </a:ext>
            </a:extLst>
          </p:cNvPr>
          <p:cNvSpPr txBox="1"/>
          <p:nvPr/>
        </p:nvSpPr>
        <p:spPr>
          <a:xfrm>
            <a:off x="13535565" y="243281"/>
            <a:ext cx="469792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Portfolio: Non-Woven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C160316-B841-27A4-FA52-3F975968A9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graphicFrame>
        <p:nvGraphicFramePr>
          <p:cNvPr id="9" name="object 4">
            <a:extLst>
              <a:ext uri="{FF2B5EF4-FFF2-40B4-BE49-F238E27FC236}">
                <a16:creationId xmlns:a16="http://schemas.microsoft.com/office/drawing/2014/main" id="{5D992A4B-1F46-D08C-E5D6-42D42D5AF2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109212"/>
              </p:ext>
            </p:extLst>
          </p:nvPr>
        </p:nvGraphicFramePr>
        <p:xfrm>
          <a:off x="5029200" y="8389639"/>
          <a:ext cx="7024370" cy="1482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1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0" dirty="0">
                          <a:latin typeface="Montserrat" panose="00000500000000000000" pitchFamily="2" charset="0"/>
                          <a:cs typeface="Arial"/>
                        </a:rPr>
                        <a:t>Material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200" dirty="0">
                          <a:latin typeface="Montserrat" panose="00000500000000000000" pitchFamily="2" charset="0"/>
                          <a:cs typeface="Arial"/>
                        </a:rPr>
                        <a:t>Pp</a:t>
                      </a:r>
                      <a:r>
                        <a:rPr lang="en-US" sz="1800" b="1" spc="4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114" dirty="0">
                          <a:latin typeface="Montserrat" panose="00000500000000000000" pitchFamily="2" charset="0"/>
                          <a:cs typeface="Arial"/>
                        </a:rPr>
                        <a:t>Non-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woven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40" dirty="0">
                          <a:latin typeface="Montserrat" panose="00000500000000000000" pitchFamily="2" charset="0"/>
                          <a:cs typeface="Arial"/>
                        </a:rPr>
                        <a:t>Production</a:t>
                      </a:r>
                      <a:r>
                        <a:rPr lang="en-US" sz="1800" b="1" spc="6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50" dirty="0">
                          <a:latin typeface="Montserrat" panose="00000500000000000000" pitchFamily="2" charset="0"/>
                          <a:cs typeface="Arial"/>
                        </a:rPr>
                        <a:t>Capacity/Month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80" dirty="0">
                          <a:latin typeface="Montserrat" panose="00000500000000000000" pitchFamily="2" charset="0"/>
                          <a:cs typeface="Arial"/>
                        </a:rPr>
                        <a:t>2 Million Pcs</a:t>
                      </a:r>
                      <a:r>
                        <a:rPr lang="en-US" sz="1800" b="1" spc="-40" dirty="0">
                          <a:latin typeface="Montserrat" panose="00000500000000000000" pitchFamily="2" charset="0"/>
                          <a:cs typeface="Arial"/>
                        </a:rPr>
                        <a:t>/Month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35" dirty="0">
                          <a:latin typeface="Montserrat" panose="00000500000000000000" pitchFamily="2" charset="0"/>
                          <a:cs typeface="Arial"/>
                        </a:rPr>
                        <a:t>Size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dirty="0">
                          <a:latin typeface="Montserrat" panose="00000500000000000000" pitchFamily="2" charset="0"/>
                          <a:cs typeface="Arial"/>
                        </a:rPr>
                        <a:t>&amp;</a:t>
                      </a:r>
                      <a:r>
                        <a:rPr lang="en-US" sz="1800" b="1" spc="-8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Color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50" dirty="0">
                          <a:latin typeface="Montserrat" panose="00000500000000000000" pitchFamily="2" charset="0"/>
                          <a:cs typeface="Arial"/>
                        </a:rPr>
                        <a:t>Customized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0" dirty="0">
                          <a:latin typeface="Montserrat" panose="00000500000000000000" pitchFamily="2" charset="0"/>
                          <a:cs typeface="Arial"/>
                        </a:rPr>
                        <a:t>Print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40" dirty="0">
                          <a:latin typeface="Montserrat" panose="00000500000000000000" pitchFamily="2" charset="0"/>
                          <a:cs typeface="Arial"/>
                        </a:rPr>
                        <a:t>Flexo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dirty="0">
                          <a:latin typeface="Montserrat" panose="00000500000000000000" pitchFamily="2" charset="0"/>
                          <a:cs typeface="Arial"/>
                        </a:rPr>
                        <a:t>&amp;</a:t>
                      </a:r>
                      <a:r>
                        <a:rPr lang="en-US" sz="1800" b="1" spc="-4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165" dirty="0">
                          <a:latin typeface="Montserrat" panose="00000500000000000000" pitchFamily="2" charset="0"/>
                          <a:cs typeface="Arial"/>
                        </a:rPr>
                        <a:t>Screen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10" dirty="0">
                          <a:latin typeface="Montserrat" panose="00000500000000000000" pitchFamily="2" charset="0"/>
                          <a:cs typeface="Arial"/>
                        </a:rPr>
                        <a:t>Printing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object 5">
            <a:extLst>
              <a:ext uri="{FF2B5EF4-FFF2-40B4-BE49-F238E27FC236}">
                <a16:creationId xmlns:a16="http://schemas.microsoft.com/office/drawing/2014/main" id="{D378F31C-6426-226A-721F-D8FCD693883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38396" y="2482168"/>
            <a:ext cx="2832578" cy="2706244"/>
          </a:xfrm>
          <a:prstGeom prst="rect">
            <a:avLst/>
          </a:prstGeom>
        </p:spPr>
      </p:pic>
      <p:pic>
        <p:nvPicPr>
          <p:cNvPr id="12" name="object 6">
            <a:extLst>
              <a:ext uri="{FF2B5EF4-FFF2-40B4-BE49-F238E27FC236}">
                <a16:creationId xmlns:a16="http://schemas.microsoft.com/office/drawing/2014/main" id="{321F5649-68EB-6B68-40FC-7F8970F365B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535565" y="2224362"/>
            <a:ext cx="2809940" cy="2706244"/>
          </a:xfrm>
          <a:prstGeom prst="rect">
            <a:avLst/>
          </a:prstGeom>
        </p:spPr>
      </p:pic>
      <p:pic>
        <p:nvPicPr>
          <p:cNvPr id="13" name="object 7">
            <a:extLst>
              <a:ext uri="{FF2B5EF4-FFF2-40B4-BE49-F238E27FC236}">
                <a16:creationId xmlns:a16="http://schemas.microsoft.com/office/drawing/2014/main" id="{5D18E145-AA75-4277-8943-C06EBCD4F11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34340" y="5459608"/>
            <a:ext cx="2396437" cy="2345224"/>
          </a:xfrm>
          <a:prstGeom prst="rect">
            <a:avLst/>
          </a:prstGeom>
        </p:spPr>
      </p:pic>
      <p:pic>
        <p:nvPicPr>
          <p:cNvPr id="15" name="object 8">
            <a:extLst>
              <a:ext uri="{FF2B5EF4-FFF2-40B4-BE49-F238E27FC236}">
                <a16:creationId xmlns:a16="http://schemas.microsoft.com/office/drawing/2014/main" id="{A1B79E29-BDD7-FF73-DDAA-4B04D6D5B702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00200" y="5428520"/>
            <a:ext cx="2367810" cy="2345224"/>
          </a:xfrm>
          <a:prstGeom prst="rect">
            <a:avLst/>
          </a:prstGeom>
        </p:spPr>
      </p:pic>
      <p:pic>
        <p:nvPicPr>
          <p:cNvPr id="16" name="object 9">
            <a:extLst>
              <a:ext uri="{FF2B5EF4-FFF2-40B4-BE49-F238E27FC236}">
                <a16:creationId xmlns:a16="http://schemas.microsoft.com/office/drawing/2014/main" id="{F67CE3D2-FD77-029F-9258-102B609DDB53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132355" y="5428520"/>
            <a:ext cx="2459491" cy="2345224"/>
          </a:xfrm>
          <a:prstGeom prst="rect">
            <a:avLst/>
          </a:prstGeom>
        </p:spPr>
      </p:pic>
      <p:pic>
        <p:nvPicPr>
          <p:cNvPr id="17" name="object 10">
            <a:extLst>
              <a:ext uri="{FF2B5EF4-FFF2-40B4-BE49-F238E27FC236}">
                <a16:creationId xmlns:a16="http://schemas.microsoft.com/office/drawing/2014/main" id="{E1454EF7-83E6-0ABF-D9A9-FB3762D224CD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3740" y="2482168"/>
            <a:ext cx="2743331" cy="2706244"/>
          </a:xfrm>
          <a:prstGeom prst="rect">
            <a:avLst/>
          </a:prstGeom>
        </p:spPr>
      </p:pic>
      <p:pic>
        <p:nvPicPr>
          <p:cNvPr id="20" name="object 11">
            <a:extLst>
              <a:ext uri="{FF2B5EF4-FFF2-40B4-BE49-F238E27FC236}">
                <a16:creationId xmlns:a16="http://schemas.microsoft.com/office/drawing/2014/main" id="{DF10AAD4-CD16-1554-3E8C-BC8DD5828870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629721" y="2437256"/>
            <a:ext cx="2821353" cy="27062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90950F-9EEB-6A66-ED9A-056C6250AD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6400" y="5066369"/>
            <a:ext cx="4054899" cy="304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53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187C-03C9-AE89-FDE9-2FD155FC6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8082716-905F-B2FC-EF0E-EBE2B37B3342}"/>
              </a:ext>
            </a:extLst>
          </p:cNvPr>
          <p:cNvSpPr txBox="1"/>
          <p:nvPr/>
        </p:nvSpPr>
        <p:spPr>
          <a:xfrm>
            <a:off x="4876800" y="1330449"/>
            <a:ext cx="10058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Non-Woven</a:t>
            </a:r>
            <a:r>
              <a:rPr lang="en-US" sz="3600" b="1" spc="-40" dirty="0"/>
              <a:t> </a:t>
            </a:r>
            <a:r>
              <a:rPr lang="en-US" sz="3600" b="1" spc="-10" dirty="0"/>
              <a:t>Storage Container (Developed Designs)</a:t>
            </a:r>
            <a:endParaRPr lang="en-US" sz="3200" b="1" dirty="0"/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3AD5ABE8-C115-A8CA-5566-38D75B648C07}"/>
              </a:ext>
            </a:extLst>
          </p:cNvPr>
          <p:cNvSpPr txBox="1"/>
          <p:nvPr/>
        </p:nvSpPr>
        <p:spPr>
          <a:xfrm>
            <a:off x="13535565" y="243281"/>
            <a:ext cx="469792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Portfolio: Non-Woven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B89855B-98CB-4476-9F45-B85677F6F5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112DBBF-95E2-F146-ECCF-32E171C372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7042" y="1715131"/>
            <a:ext cx="6231743" cy="415449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1C74197-2020-08EA-15C7-ECD70572A0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04" y="1788742"/>
            <a:ext cx="5829300" cy="38862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C03D3DF-65D1-AAF5-D3EF-1AEA8663F9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127" y="1825230"/>
            <a:ext cx="5829300" cy="38862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7CF8C59-E947-D01A-F6E6-F90E4014B8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214" y="1788742"/>
            <a:ext cx="5829300" cy="38862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285B3D0-1F9E-0C00-0C43-4BBB73D7B2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3301" y="1861717"/>
            <a:ext cx="5829300" cy="38862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37DE27A-9B81-DC3F-E190-33B63F9C8B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963" y="4849050"/>
            <a:ext cx="5829300" cy="38862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B9C7130-0AA6-55BF-9567-757602114A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702" y="4888588"/>
            <a:ext cx="5829300" cy="38862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359E223-FCE3-3D86-162C-6F673BFC87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0212" y="4814977"/>
            <a:ext cx="5829300" cy="38862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2825405-EE19-9C01-AA59-492AF93D7C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885" y="4733987"/>
            <a:ext cx="5829300" cy="38862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AE34FFA-4207-9843-DF14-F9FF2FA2F5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266" y="4888588"/>
            <a:ext cx="5829300" cy="38862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DD285AF-9E80-615B-4412-DD31C721370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9830" y="4723305"/>
            <a:ext cx="5829300" cy="3886200"/>
          </a:xfrm>
          <a:prstGeom prst="rect">
            <a:avLst/>
          </a:prstGeom>
        </p:spPr>
      </p:pic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178CC3BE-762A-9F98-02EF-676FE03FDA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38857"/>
              </p:ext>
            </p:extLst>
          </p:nvPr>
        </p:nvGraphicFramePr>
        <p:xfrm>
          <a:off x="5565592" y="8461770"/>
          <a:ext cx="7024370" cy="1482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1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0" dirty="0">
                          <a:latin typeface="Montserrat" panose="00000500000000000000" pitchFamily="2" charset="0"/>
                          <a:cs typeface="Arial"/>
                        </a:rPr>
                        <a:t>Material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200" dirty="0">
                          <a:latin typeface="Montserrat" panose="00000500000000000000" pitchFamily="2" charset="0"/>
                          <a:cs typeface="Arial"/>
                        </a:rPr>
                        <a:t>Pp</a:t>
                      </a:r>
                      <a:r>
                        <a:rPr lang="en-US" sz="1800" b="1" spc="4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114" dirty="0">
                          <a:latin typeface="Montserrat" panose="00000500000000000000" pitchFamily="2" charset="0"/>
                          <a:cs typeface="Arial"/>
                        </a:rPr>
                        <a:t>Non-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woven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40" dirty="0">
                          <a:latin typeface="Montserrat" panose="00000500000000000000" pitchFamily="2" charset="0"/>
                          <a:cs typeface="Arial"/>
                        </a:rPr>
                        <a:t>Production</a:t>
                      </a:r>
                      <a:r>
                        <a:rPr lang="en-US" sz="1800" b="1" spc="6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50" dirty="0">
                          <a:latin typeface="Montserrat" panose="00000500000000000000" pitchFamily="2" charset="0"/>
                          <a:cs typeface="Arial"/>
                        </a:rPr>
                        <a:t>Capacity/Month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80" dirty="0">
                          <a:latin typeface="Montserrat" panose="00000500000000000000" pitchFamily="2" charset="0"/>
                          <a:cs typeface="Arial"/>
                        </a:rPr>
                        <a:t>2 Million Pcs</a:t>
                      </a:r>
                      <a:r>
                        <a:rPr lang="en-US" sz="1800" b="1" spc="-40" dirty="0">
                          <a:latin typeface="Montserrat" panose="00000500000000000000" pitchFamily="2" charset="0"/>
                          <a:cs typeface="Arial"/>
                        </a:rPr>
                        <a:t>/Month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35" dirty="0">
                          <a:latin typeface="Montserrat" panose="00000500000000000000" pitchFamily="2" charset="0"/>
                          <a:cs typeface="Arial"/>
                        </a:rPr>
                        <a:t>Size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dirty="0">
                          <a:latin typeface="Montserrat" panose="00000500000000000000" pitchFamily="2" charset="0"/>
                          <a:cs typeface="Arial"/>
                        </a:rPr>
                        <a:t>&amp;</a:t>
                      </a:r>
                      <a:r>
                        <a:rPr lang="en-US" sz="1800" b="1" spc="-8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Color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50" dirty="0">
                          <a:latin typeface="Montserrat" panose="00000500000000000000" pitchFamily="2" charset="0"/>
                          <a:cs typeface="Arial"/>
                        </a:rPr>
                        <a:t>Customized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0" dirty="0">
                          <a:latin typeface="Montserrat" panose="00000500000000000000" pitchFamily="2" charset="0"/>
                          <a:cs typeface="Arial"/>
                        </a:rPr>
                        <a:t>Print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40" dirty="0">
                          <a:latin typeface="Montserrat" panose="00000500000000000000" pitchFamily="2" charset="0"/>
                          <a:cs typeface="Arial"/>
                        </a:rPr>
                        <a:t>Flexo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dirty="0">
                          <a:latin typeface="Montserrat" panose="00000500000000000000" pitchFamily="2" charset="0"/>
                          <a:cs typeface="Arial"/>
                        </a:rPr>
                        <a:t>&amp;</a:t>
                      </a:r>
                      <a:r>
                        <a:rPr lang="en-US" sz="1800" b="1" spc="-4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165" dirty="0">
                          <a:latin typeface="Montserrat" panose="00000500000000000000" pitchFamily="2" charset="0"/>
                          <a:cs typeface="Arial"/>
                        </a:rPr>
                        <a:t>Screen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10" dirty="0">
                          <a:latin typeface="Montserrat" panose="00000500000000000000" pitchFamily="2" charset="0"/>
                          <a:cs typeface="Arial"/>
                        </a:rPr>
                        <a:t>Printing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17152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62F27-DA3E-0DF9-9D85-1DAC69329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0FADEB2-B892-C379-A55B-A4B8DE393BFE}"/>
              </a:ext>
            </a:extLst>
          </p:cNvPr>
          <p:cNvSpPr txBox="1"/>
          <p:nvPr/>
        </p:nvSpPr>
        <p:spPr>
          <a:xfrm>
            <a:off x="3544414" y="1304492"/>
            <a:ext cx="111991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Non-Woven</a:t>
            </a:r>
            <a:r>
              <a:rPr lang="en-US" sz="3600" b="1" spc="-40" dirty="0"/>
              <a:t> </a:t>
            </a:r>
            <a:r>
              <a:rPr lang="en-US" sz="3600" b="1" spc="-10" dirty="0"/>
              <a:t>Valentine’s Chair Cover (Developed Designs)</a:t>
            </a:r>
            <a:endParaRPr lang="en-US" sz="3200" b="1" dirty="0"/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9736DA06-3EB2-7873-959A-C6B8A8C8905D}"/>
              </a:ext>
            </a:extLst>
          </p:cNvPr>
          <p:cNvSpPr txBox="1"/>
          <p:nvPr/>
        </p:nvSpPr>
        <p:spPr>
          <a:xfrm>
            <a:off x="13535565" y="243281"/>
            <a:ext cx="469792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Portfolio: Non-Woven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33E5E20-EDF6-3AFB-2831-D0D451E88B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6959F26-B6CB-DF17-A653-C80BDF09F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39" y="4296251"/>
            <a:ext cx="3778513" cy="40933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E92141-0239-5200-26B4-D7317A0488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829" y="4390713"/>
            <a:ext cx="3959566" cy="39044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6BFDD7-1F3E-229E-1122-7EEA457367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877" y="1676201"/>
            <a:ext cx="3778513" cy="40855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0D6CC2-B32A-8890-C83C-5F37093A1F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028" y="2557004"/>
            <a:ext cx="5573743" cy="5207191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DDE6EEA-920E-4EAB-1D28-FB6ECBD60A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921604"/>
              </p:ext>
            </p:extLst>
          </p:nvPr>
        </p:nvGraphicFramePr>
        <p:xfrm>
          <a:off x="5029200" y="8389639"/>
          <a:ext cx="7024370" cy="1482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1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0" dirty="0">
                          <a:latin typeface="Montserrat" panose="00000500000000000000" pitchFamily="2" charset="0"/>
                          <a:cs typeface="Arial"/>
                        </a:rPr>
                        <a:t>Material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200" dirty="0">
                          <a:latin typeface="Montserrat" panose="00000500000000000000" pitchFamily="2" charset="0"/>
                          <a:cs typeface="Arial"/>
                        </a:rPr>
                        <a:t>Pp</a:t>
                      </a:r>
                      <a:r>
                        <a:rPr lang="en-US" sz="1800" b="1" spc="4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114" dirty="0">
                          <a:latin typeface="Montserrat" panose="00000500000000000000" pitchFamily="2" charset="0"/>
                          <a:cs typeface="Arial"/>
                        </a:rPr>
                        <a:t>Non-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woven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40" dirty="0">
                          <a:latin typeface="Montserrat" panose="00000500000000000000" pitchFamily="2" charset="0"/>
                          <a:cs typeface="Arial"/>
                        </a:rPr>
                        <a:t>Production</a:t>
                      </a:r>
                      <a:r>
                        <a:rPr lang="en-US" sz="1800" b="1" spc="6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50" dirty="0">
                          <a:latin typeface="Montserrat" panose="00000500000000000000" pitchFamily="2" charset="0"/>
                          <a:cs typeface="Arial"/>
                        </a:rPr>
                        <a:t>Capacity/Month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80" dirty="0">
                          <a:latin typeface="Montserrat" panose="00000500000000000000" pitchFamily="2" charset="0"/>
                          <a:cs typeface="Arial"/>
                        </a:rPr>
                        <a:t>2 Million Pcs</a:t>
                      </a:r>
                      <a:r>
                        <a:rPr lang="en-US" sz="1800" b="1" spc="-40" dirty="0">
                          <a:latin typeface="Montserrat" panose="00000500000000000000" pitchFamily="2" charset="0"/>
                          <a:cs typeface="Arial"/>
                        </a:rPr>
                        <a:t>/Month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35" dirty="0">
                          <a:latin typeface="Montserrat" panose="00000500000000000000" pitchFamily="2" charset="0"/>
                          <a:cs typeface="Arial"/>
                        </a:rPr>
                        <a:t>Size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dirty="0">
                          <a:latin typeface="Montserrat" panose="00000500000000000000" pitchFamily="2" charset="0"/>
                          <a:cs typeface="Arial"/>
                        </a:rPr>
                        <a:t>&amp;</a:t>
                      </a:r>
                      <a:r>
                        <a:rPr lang="en-US" sz="1800" b="1" spc="-8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Color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50" dirty="0">
                          <a:latin typeface="Montserrat" panose="00000500000000000000" pitchFamily="2" charset="0"/>
                          <a:cs typeface="Arial"/>
                        </a:rPr>
                        <a:t>Customized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0" dirty="0">
                          <a:latin typeface="Montserrat" panose="00000500000000000000" pitchFamily="2" charset="0"/>
                          <a:cs typeface="Arial"/>
                        </a:rPr>
                        <a:t>Print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40" dirty="0">
                          <a:latin typeface="Montserrat" panose="00000500000000000000" pitchFamily="2" charset="0"/>
                          <a:cs typeface="Arial"/>
                        </a:rPr>
                        <a:t>Flexo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dirty="0">
                          <a:latin typeface="Montserrat" panose="00000500000000000000" pitchFamily="2" charset="0"/>
                          <a:cs typeface="Arial"/>
                        </a:rPr>
                        <a:t>&amp;</a:t>
                      </a:r>
                      <a:r>
                        <a:rPr lang="en-US" sz="1800" b="1" spc="-4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165" dirty="0">
                          <a:latin typeface="Montserrat" panose="00000500000000000000" pitchFamily="2" charset="0"/>
                          <a:cs typeface="Arial"/>
                        </a:rPr>
                        <a:t>Screen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10" dirty="0">
                          <a:latin typeface="Montserrat" panose="00000500000000000000" pitchFamily="2" charset="0"/>
                          <a:cs typeface="Arial"/>
                        </a:rPr>
                        <a:t>Printing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02199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A6211-B885-1206-FE67-13F9C8F42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ACE51A5-11E8-024E-97C2-9CF7E17AD0FB}"/>
              </a:ext>
            </a:extLst>
          </p:cNvPr>
          <p:cNvSpPr txBox="1"/>
          <p:nvPr/>
        </p:nvSpPr>
        <p:spPr>
          <a:xfrm>
            <a:off x="3740034" y="1563083"/>
            <a:ext cx="1082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Non-Woven</a:t>
            </a:r>
            <a:r>
              <a:rPr lang="en-US" sz="3600" b="1" spc="-40" dirty="0"/>
              <a:t> </a:t>
            </a:r>
            <a:r>
              <a:rPr lang="en-US" sz="3600" b="1" spc="-10" dirty="0"/>
              <a:t>Halloween Chair Cover (Developed Designs)</a:t>
            </a:r>
            <a:endParaRPr lang="en-US" sz="3200" b="1" dirty="0"/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DC20A59A-29F8-FAFF-92F8-C62FA73A1F8D}"/>
              </a:ext>
            </a:extLst>
          </p:cNvPr>
          <p:cNvSpPr txBox="1"/>
          <p:nvPr/>
        </p:nvSpPr>
        <p:spPr>
          <a:xfrm>
            <a:off x="13535565" y="243281"/>
            <a:ext cx="469792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Portfolio: Non-Woven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65199D5-8E0F-B226-D5FF-5F9B826914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8A64D9-1DB9-ED83-141A-FC7A426D4F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103" y="3134292"/>
            <a:ext cx="4591786" cy="27822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70B2D1-3324-86DC-D246-C6E60F195D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878" y="2977223"/>
            <a:ext cx="4537471" cy="29252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2A85D3-E495-0281-3A07-19F2F51BC0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765412"/>
            <a:ext cx="3962400" cy="33165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F53F45-8C8C-07C5-613A-78A3825913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7430" y="2979228"/>
            <a:ext cx="4445507" cy="3130533"/>
          </a:xfrm>
          <a:prstGeom prst="rect">
            <a:avLst/>
          </a:prstGeom>
        </p:spPr>
      </p:pic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31E4AB53-25F9-B83F-3984-1FED0DF2EC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090657"/>
              </p:ext>
            </p:extLst>
          </p:nvPr>
        </p:nvGraphicFramePr>
        <p:xfrm>
          <a:off x="5212715" y="7372628"/>
          <a:ext cx="7862570" cy="2473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1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1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72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2000" b="1" spc="-10" dirty="0">
                          <a:latin typeface="Montserrat" panose="00000500000000000000" pitchFamily="2" charset="0"/>
                          <a:cs typeface="Arial"/>
                        </a:rPr>
                        <a:t>Material</a:t>
                      </a:r>
                      <a:endParaRPr lang="en-US" sz="20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2000" b="1" spc="-200" dirty="0">
                          <a:latin typeface="Montserrat" panose="00000500000000000000" pitchFamily="2" charset="0"/>
                          <a:cs typeface="Arial"/>
                        </a:rPr>
                        <a:t>Pp</a:t>
                      </a:r>
                      <a:r>
                        <a:rPr lang="en-US" sz="2000" b="1" spc="4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2000" b="1" spc="-114" dirty="0">
                          <a:latin typeface="Montserrat" panose="00000500000000000000" pitchFamily="2" charset="0"/>
                          <a:cs typeface="Arial"/>
                        </a:rPr>
                        <a:t>Non-</a:t>
                      </a:r>
                      <a:r>
                        <a:rPr lang="en-US" sz="2000" b="1" spc="-20" dirty="0">
                          <a:latin typeface="Montserrat" panose="00000500000000000000" pitchFamily="2" charset="0"/>
                          <a:cs typeface="Arial"/>
                        </a:rPr>
                        <a:t>woven</a:t>
                      </a:r>
                      <a:endParaRPr lang="en-US" sz="20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78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2000" b="1" spc="-140" dirty="0">
                          <a:latin typeface="Montserrat" panose="00000500000000000000" pitchFamily="2" charset="0"/>
                          <a:cs typeface="Arial"/>
                        </a:rPr>
                        <a:t>Production</a:t>
                      </a:r>
                      <a:r>
                        <a:rPr lang="en-US" sz="2000" b="1" spc="6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2000" b="1" spc="-50" dirty="0">
                          <a:latin typeface="Montserrat" panose="00000500000000000000" pitchFamily="2" charset="0"/>
                          <a:cs typeface="Arial"/>
                        </a:rPr>
                        <a:t>Capacity/Month</a:t>
                      </a:r>
                      <a:endParaRPr lang="en-US" sz="20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2000" b="1" spc="80" dirty="0">
                          <a:latin typeface="Montserrat" panose="00000500000000000000" pitchFamily="2" charset="0"/>
                          <a:cs typeface="Arial"/>
                        </a:rPr>
                        <a:t>2 Million Pcs</a:t>
                      </a:r>
                      <a:r>
                        <a:rPr lang="en-US" sz="2000" b="1" spc="-40" dirty="0">
                          <a:latin typeface="Montserrat" panose="00000500000000000000" pitchFamily="2" charset="0"/>
                          <a:cs typeface="Arial"/>
                        </a:rPr>
                        <a:t>/Month</a:t>
                      </a:r>
                      <a:endParaRPr lang="en-US" sz="20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72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2000" b="1" spc="-135" dirty="0">
                          <a:latin typeface="Montserrat" panose="00000500000000000000" pitchFamily="2" charset="0"/>
                          <a:cs typeface="Arial"/>
                        </a:rPr>
                        <a:t>Size</a:t>
                      </a:r>
                      <a:r>
                        <a:rPr lang="en-US" sz="20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2000" b="1" dirty="0">
                          <a:latin typeface="Montserrat" panose="00000500000000000000" pitchFamily="2" charset="0"/>
                          <a:cs typeface="Arial"/>
                        </a:rPr>
                        <a:t>&amp;</a:t>
                      </a:r>
                      <a:r>
                        <a:rPr lang="en-US" sz="2000" b="1" spc="-8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2000" b="1" spc="-20" dirty="0">
                          <a:latin typeface="Montserrat" panose="00000500000000000000" pitchFamily="2" charset="0"/>
                          <a:cs typeface="Arial"/>
                        </a:rPr>
                        <a:t>Color</a:t>
                      </a:r>
                      <a:endParaRPr lang="en-US" sz="20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2000" b="1" spc="-50" dirty="0">
                          <a:latin typeface="Montserrat" panose="00000500000000000000" pitchFamily="2" charset="0"/>
                          <a:cs typeface="Arial"/>
                        </a:rPr>
                        <a:t>Customized</a:t>
                      </a:r>
                      <a:endParaRPr lang="en-US" sz="20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78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2000" b="1" spc="-10" dirty="0">
                          <a:latin typeface="Montserrat" panose="00000500000000000000" pitchFamily="2" charset="0"/>
                          <a:cs typeface="Arial"/>
                        </a:rPr>
                        <a:t>Print</a:t>
                      </a:r>
                      <a:endParaRPr lang="en-US" sz="20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2000" b="1" spc="-140" dirty="0">
                          <a:latin typeface="Montserrat" panose="00000500000000000000" pitchFamily="2" charset="0"/>
                          <a:cs typeface="Arial"/>
                        </a:rPr>
                        <a:t>Flexo</a:t>
                      </a:r>
                      <a:r>
                        <a:rPr lang="en-US" sz="20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2000" b="1" dirty="0">
                          <a:latin typeface="Montserrat" panose="00000500000000000000" pitchFamily="2" charset="0"/>
                          <a:cs typeface="Arial"/>
                        </a:rPr>
                        <a:t>&amp;</a:t>
                      </a:r>
                      <a:r>
                        <a:rPr lang="en-US" sz="2000" b="1" spc="-4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2000" b="1" spc="-165" dirty="0">
                          <a:latin typeface="Montserrat" panose="00000500000000000000" pitchFamily="2" charset="0"/>
                          <a:cs typeface="Arial"/>
                        </a:rPr>
                        <a:t>Screen</a:t>
                      </a:r>
                      <a:r>
                        <a:rPr lang="en-US" sz="20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2000" b="1" spc="-10" dirty="0">
                          <a:latin typeface="Montserrat" panose="00000500000000000000" pitchFamily="2" charset="0"/>
                          <a:cs typeface="Arial"/>
                        </a:rPr>
                        <a:t>Printing</a:t>
                      </a:r>
                      <a:endParaRPr lang="en-US" sz="20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49729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EA461-14AA-6B58-F98F-9E09E2791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7BAB8C3-F2B4-92AD-BA59-83424CBA124B}"/>
              </a:ext>
            </a:extLst>
          </p:cNvPr>
          <p:cNvSpPr txBox="1"/>
          <p:nvPr/>
        </p:nvSpPr>
        <p:spPr>
          <a:xfrm>
            <a:off x="3200400" y="1624867"/>
            <a:ext cx="132159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Non-Woven Storage Bag, Hanging Bag &amp; Scarecrow Chair Cover</a:t>
            </a:r>
            <a:endParaRPr lang="en-US" sz="3200" b="1" dirty="0"/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0A85CC7B-A596-C9D8-8392-02FC69CDBE54}"/>
              </a:ext>
            </a:extLst>
          </p:cNvPr>
          <p:cNvSpPr txBox="1"/>
          <p:nvPr/>
        </p:nvSpPr>
        <p:spPr>
          <a:xfrm>
            <a:off x="13535565" y="243281"/>
            <a:ext cx="469792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Portfolio: Non-Woven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C4FC7F8-8833-1BCD-D274-F80977E787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8D79BD3-E15F-971B-4B98-43DFC455B5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1686445"/>
            <a:ext cx="3929063" cy="69780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B15233-2189-C236-3E76-55E9F0F62B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0" y="2762250"/>
            <a:ext cx="4762500" cy="4762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A5F566-118D-253D-44E8-A10295D83B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7239" y="2931613"/>
            <a:ext cx="4762500" cy="4762500"/>
          </a:xfrm>
          <a:prstGeom prst="rect">
            <a:avLst/>
          </a:prstGeom>
        </p:spPr>
      </p:pic>
      <p:graphicFrame>
        <p:nvGraphicFramePr>
          <p:cNvPr id="3" name="object 4">
            <a:extLst>
              <a:ext uri="{FF2B5EF4-FFF2-40B4-BE49-F238E27FC236}">
                <a16:creationId xmlns:a16="http://schemas.microsoft.com/office/drawing/2014/main" id="{B573670D-721D-0B2A-F5E3-93DF0F123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602196"/>
              </p:ext>
            </p:extLst>
          </p:nvPr>
        </p:nvGraphicFramePr>
        <p:xfrm>
          <a:off x="5631816" y="8152718"/>
          <a:ext cx="7024370" cy="1482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1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0" dirty="0">
                          <a:latin typeface="Montserrat" panose="00000500000000000000" pitchFamily="2" charset="0"/>
                          <a:cs typeface="Arial"/>
                        </a:rPr>
                        <a:t>Material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200" dirty="0">
                          <a:latin typeface="Montserrat" panose="00000500000000000000" pitchFamily="2" charset="0"/>
                          <a:cs typeface="Arial"/>
                        </a:rPr>
                        <a:t>Pp</a:t>
                      </a:r>
                      <a:r>
                        <a:rPr lang="en-US" sz="1800" b="1" spc="4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114" dirty="0">
                          <a:latin typeface="Montserrat" panose="00000500000000000000" pitchFamily="2" charset="0"/>
                          <a:cs typeface="Arial"/>
                        </a:rPr>
                        <a:t>Non-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woven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40" dirty="0">
                          <a:latin typeface="Montserrat" panose="00000500000000000000" pitchFamily="2" charset="0"/>
                          <a:cs typeface="Arial"/>
                        </a:rPr>
                        <a:t>Production</a:t>
                      </a:r>
                      <a:r>
                        <a:rPr lang="en-US" sz="1800" b="1" spc="6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50" dirty="0">
                          <a:latin typeface="Montserrat" panose="00000500000000000000" pitchFamily="2" charset="0"/>
                          <a:cs typeface="Arial"/>
                        </a:rPr>
                        <a:t>Capacity/Month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80" dirty="0">
                          <a:latin typeface="Montserrat" panose="00000500000000000000" pitchFamily="2" charset="0"/>
                          <a:cs typeface="Arial"/>
                        </a:rPr>
                        <a:t>2 Million Pcs</a:t>
                      </a:r>
                      <a:r>
                        <a:rPr lang="en-US" sz="1800" b="1" spc="-40" dirty="0">
                          <a:latin typeface="Montserrat" panose="00000500000000000000" pitchFamily="2" charset="0"/>
                          <a:cs typeface="Arial"/>
                        </a:rPr>
                        <a:t>/Month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35" dirty="0">
                          <a:latin typeface="Montserrat" panose="00000500000000000000" pitchFamily="2" charset="0"/>
                          <a:cs typeface="Arial"/>
                        </a:rPr>
                        <a:t>Size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dirty="0">
                          <a:latin typeface="Montserrat" panose="00000500000000000000" pitchFamily="2" charset="0"/>
                          <a:cs typeface="Arial"/>
                        </a:rPr>
                        <a:t>&amp;</a:t>
                      </a:r>
                      <a:r>
                        <a:rPr lang="en-US" sz="1800" b="1" spc="-85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Color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50" dirty="0">
                          <a:latin typeface="Montserrat" panose="00000500000000000000" pitchFamily="2" charset="0"/>
                          <a:cs typeface="Arial"/>
                        </a:rPr>
                        <a:t>Customized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0" dirty="0">
                          <a:latin typeface="Montserrat" panose="00000500000000000000" pitchFamily="2" charset="0"/>
                          <a:cs typeface="Arial"/>
                        </a:rPr>
                        <a:t>Print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US" sz="1800" b="1" spc="-140" dirty="0">
                          <a:latin typeface="Montserrat" panose="00000500000000000000" pitchFamily="2" charset="0"/>
                          <a:cs typeface="Arial"/>
                        </a:rPr>
                        <a:t>Flexo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dirty="0">
                          <a:latin typeface="Montserrat" panose="00000500000000000000" pitchFamily="2" charset="0"/>
                          <a:cs typeface="Arial"/>
                        </a:rPr>
                        <a:t>&amp;</a:t>
                      </a:r>
                      <a:r>
                        <a:rPr lang="en-US" sz="1800" b="1" spc="-4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165" dirty="0">
                          <a:latin typeface="Montserrat" panose="00000500000000000000" pitchFamily="2" charset="0"/>
                          <a:cs typeface="Arial"/>
                        </a:rPr>
                        <a:t>Screen</a:t>
                      </a:r>
                      <a:r>
                        <a:rPr lang="en-US" sz="1800" b="1" spc="-20" dirty="0">
                          <a:latin typeface="Montserrat" panose="00000500000000000000" pitchFamily="2" charset="0"/>
                          <a:cs typeface="Arial"/>
                        </a:rPr>
                        <a:t> </a:t>
                      </a:r>
                      <a:r>
                        <a:rPr lang="en-US" sz="1800" b="1" spc="-10" dirty="0">
                          <a:latin typeface="Montserrat" panose="00000500000000000000" pitchFamily="2" charset="0"/>
                          <a:cs typeface="Arial"/>
                        </a:rPr>
                        <a:t>Printing</a:t>
                      </a:r>
                      <a:endParaRPr lang="en-US" sz="1800" dirty="0">
                        <a:latin typeface="Montserrat" panose="00000500000000000000" pitchFamily="2" charset="0"/>
                        <a:cs typeface="Arial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3281440"/>
      </p:ext>
    </p:extLst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>
          <a:extLst>
            <a:ext uri="{FF2B5EF4-FFF2-40B4-BE49-F238E27FC236}">
              <a16:creationId xmlns:a16="http://schemas.microsoft.com/office/drawing/2014/main" id="{FC19F9AD-4D83-03FB-920B-43E23B9F3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E57DCA3-D910-3D24-33BF-00B4B5C85F5B}"/>
              </a:ext>
            </a:extLst>
          </p:cNvPr>
          <p:cNvSpPr txBox="1"/>
          <p:nvPr/>
        </p:nvSpPr>
        <p:spPr>
          <a:xfrm>
            <a:off x="3408488" y="2041783"/>
            <a:ext cx="2382711" cy="606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lang="en-US" sz="3200"/>
              <a:t>T-shirt Bag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B57946-9B12-29A4-A31D-C9E2DAE11893}"/>
              </a:ext>
            </a:extLst>
          </p:cNvPr>
          <p:cNvCxnSpPr>
            <a:cxnSpLocks/>
          </p:cNvCxnSpPr>
          <p:nvPr/>
        </p:nvCxnSpPr>
        <p:spPr>
          <a:xfrm>
            <a:off x="8763000" y="342900"/>
            <a:ext cx="0" cy="97536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B9D5B8F-29E9-8F88-3B48-050460E316E3}"/>
              </a:ext>
            </a:extLst>
          </p:cNvPr>
          <p:cNvSpPr txBox="1"/>
          <p:nvPr/>
        </p:nvSpPr>
        <p:spPr>
          <a:xfrm>
            <a:off x="12440230" y="1613568"/>
            <a:ext cx="21906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lang="en-US" sz="3200"/>
              <a:t>Di-cut Bag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D87AA4FC-5A4E-AF73-3301-803360BF4AF8}"/>
              </a:ext>
            </a:extLst>
          </p:cNvPr>
          <p:cNvSpPr txBox="1"/>
          <p:nvPr/>
        </p:nvSpPr>
        <p:spPr>
          <a:xfrm>
            <a:off x="13535565" y="243281"/>
            <a:ext cx="4697929" cy="553998"/>
          </a:xfrm>
          <a:prstGeom prst="rect">
            <a:avLst/>
          </a:prstGeom>
        </p:spPr>
        <p:txBody>
          <a:bodyPr anchor="t" bIns="0" lIns="0" rIns="0" rtlCol="0" tIns="0" wrap="square">
            <a:spAutoFit/>
          </a:bodyPr>
          <a:lstStyle/>
          <a:p>
            <a:pPr algn="ctr"/>
            <a:r>
              <a:rPr b="1" dirty="0" lang="en-US" sz="2400">
                <a:latin charset="0" panose="020B0004020202020204" pitchFamily="34" typeface="Aptos Narrow"/>
              </a:rPr>
              <a:t>Product</a:t>
            </a:r>
            <a:r>
              <a:rPr b="1" dirty="0" lang="en-US" sz="3600">
                <a:latin charset="0" panose="020B0004020202020204" pitchFamily="34" typeface="Aptos Narrow"/>
              </a:rPr>
              <a:t> </a:t>
            </a:r>
            <a:r>
              <a:rPr b="1" dirty="0" lang="en-US" sz="2800">
                <a:latin charset="0" panose="020B0004020202020204" pitchFamily="34" typeface="Aptos Narrow"/>
              </a:rPr>
              <a:t>Portfolio: Non-Woven</a:t>
            </a:r>
            <a:endParaRPr b="1" dirty="0" lang="en-US" sz="3600">
              <a:latin charset="0" panose="020B0004020202020204" pitchFamily="34" typeface="Aptos Narrow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F4404B8-D74B-D5BB-90DE-EA748298D0B7}"/>
              </a:ext>
            </a:extLst>
          </p:cNvPr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F23CA2B-55B9-0411-C18B-398E4BC1A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32384"/>
              </p:ext>
            </p:extLst>
          </p:nvPr>
        </p:nvGraphicFramePr>
        <p:xfrm>
          <a:off x="1990250" y="6722754"/>
          <a:ext cx="5219185" cy="30449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19185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566242">
                <a:tc>
                  <a:txBody>
                    <a:bodyPr/>
                    <a:lstStyle/>
                    <a:p>
                      <a:pPr algn="ctr" defTabSz="914400" eaLnBrk="1" fontAlgn="auto" hangingPunct="1" indent="0" latinLnBrk="0" lvl="0" marL="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Features</a:t>
                      </a: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2478683">
                <a:tc>
                  <a:txBody>
                    <a:bodyPr/>
                    <a:lstStyle/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Good Strength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Customized Size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Up to 6 Colors Printing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Aesthetic Design</a:t>
                      </a:r>
                    </a:p>
                    <a:p>
                      <a:pPr algn="ctr" defTabSz="914400" eaLnBrk="1" fontAlgn="auto" hangingPunct="1" indent="0" latinLnBrk="0" lvl="0" marL="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b="1" dirty="0" kern="1200" lang="en-US" sz="2400">
                        <a:solidFill>
                          <a:schemeClr val="tx1"/>
                        </a:solidFill>
                        <a:latin charset="0" panose="00000500000000000000" pitchFamily="2" typeface="Montserrat"/>
                        <a:ea typeface="+mj-ea"/>
                        <a:cs charset="0" panose="020F0502020204030204" pitchFamily="34" typeface="Calibri"/>
                        <a:sym typeface="Montserrat"/>
                      </a:endParaRP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60369E5-A689-2D81-003D-C9AF2EB0E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686" y="2708374"/>
            <a:ext cx="2596395" cy="34538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15539F-767E-5516-02D8-0C7AF91F28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0291" y="2713817"/>
            <a:ext cx="2596395" cy="3453866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D68453B-419D-D243-4334-D735D59964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382467"/>
              </p:ext>
            </p:extLst>
          </p:nvPr>
        </p:nvGraphicFramePr>
        <p:xfrm>
          <a:off x="10925972" y="6591300"/>
          <a:ext cx="5219185" cy="30449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19185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566242">
                <a:tc>
                  <a:txBody>
                    <a:bodyPr/>
                    <a:lstStyle/>
                    <a:p>
                      <a:pPr algn="ctr" defTabSz="914400" eaLnBrk="1" fontAlgn="auto" hangingPunct="1" indent="0" latinLnBrk="0" lvl="0" marL="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Features</a:t>
                      </a: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2478683">
                <a:tc>
                  <a:txBody>
                    <a:bodyPr/>
                    <a:lstStyle/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Good Strength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Customized Size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Up to 6 Colors Printing</a:t>
                      </a:r>
                    </a:p>
                    <a:p>
                      <a:pPr algn="l" defTabSz="914400" eaLnBrk="1" fontAlgn="auto" hangingPunct="1" indent="-342900" latinLnBrk="0" lvl="0" marL="34290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charset="0" panose="020B0604020202020204" pitchFamily="34" typeface="Arial"/>
                        <a:buChar char="•"/>
                        <a:tabLst/>
                        <a:defRPr/>
                      </a:pPr>
                      <a:r>
                        <a:rPr b="1" dirty="0" kern="1200" lang="en-US" sz="2400">
                          <a:solidFill>
                            <a:schemeClr val="tx1"/>
                          </a:solidFill>
                          <a:latin charset="0" panose="00000500000000000000" pitchFamily="2" typeface="Montserrat"/>
                          <a:ea typeface="+mj-ea"/>
                          <a:cs charset="0" panose="020F0502020204030204" pitchFamily="34" typeface="Calibri"/>
                          <a:sym typeface="Montserrat"/>
                        </a:rPr>
                        <a:t>Aesthetic Design</a:t>
                      </a:r>
                    </a:p>
                    <a:p>
                      <a:pPr algn="ctr" defTabSz="914400" eaLnBrk="1" fontAlgn="auto" hangingPunct="1" indent="0" latinLnBrk="0" lvl="0" marL="0" marR="0" rtl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b="1" dirty="0" kern="1200" lang="en-US" sz="2400">
                        <a:solidFill>
                          <a:schemeClr val="tx1"/>
                        </a:solidFill>
                        <a:latin charset="0" panose="00000500000000000000" pitchFamily="2" typeface="Montserrat"/>
                        <a:ea typeface="+mj-ea"/>
                        <a:cs charset="0" panose="020F0502020204030204" pitchFamily="34" typeface="Calibri"/>
                        <a:sym typeface="Montserrat"/>
                      </a:endParaRPr>
                    </a:p>
                  </a:txBody>
                  <a:tcPr anchor="ctr" marB="102863" marL="137138" marR="137138" marT="102863">
                    <a:lnL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L>
                    <a:lnR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R>
                    <a:lnT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T>
                    <a:lnB algn="ctr" cap="flat" cmpd="sng" w="12700">
                      <a:solidFill>
                        <a:schemeClr val="tx1"/>
                      </a:solidFill>
                      <a:prstDash val="solid"/>
                      <a:round/>
                      <a:headEnd len="med" type="none" w="med"/>
                      <a:tailEnd len="med" type="none" w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D0224570-C5A5-60A1-E68C-5202AB595B58}"/>
              </a:ext>
            </a:extLst>
          </p:cNvPr>
          <p:cNvPicPr>
            <a:picLocks noChangeAspect="1"/>
          </p:cNvPicPr>
          <p:nvPr/>
        </p:nvPicPr>
        <p:blipFill>
          <a:blip cstate="print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" l="98" r="16" t="110"/>
          <a:stretch>
            <a:fillRect/>
          </a:stretch>
        </p:blipFill>
        <p:spPr>
          <a:xfrm rot="5400000">
            <a:off x="9322588" y="3122231"/>
            <a:ext cx="3010164" cy="25411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BD1E1D-0C1E-AB92-17CC-A7DC1E8DE7B3}"/>
              </a:ext>
            </a:extLst>
          </p:cNvPr>
          <p:cNvPicPr>
            <a:picLocks noChangeAspect="1"/>
          </p:cNvPicPr>
          <p:nvPr/>
        </p:nvPicPr>
        <p:blipFill>
          <a:blip cstate="print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" l="120" r="105" t="115"/>
          <a:stretch>
            <a:fillRect/>
          </a:stretch>
        </p:blipFill>
        <p:spPr>
          <a:xfrm rot="5400000">
            <a:off x="14634542" y="3273723"/>
            <a:ext cx="2943653" cy="21906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60B369C-51DB-DB77-56EE-B2451DD49FE1}"/>
              </a:ext>
            </a:extLst>
          </p:cNvPr>
          <p:cNvPicPr>
            <a:picLocks noChangeAspect="1"/>
          </p:cNvPicPr>
          <p:nvPr/>
        </p:nvPicPr>
        <p:blipFill>
          <a:blip cstate="print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" l="72" r="5" t="38"/>
          <a:stretch>
            <a:fillRect/>
          </a:stretch>
        </p:blipFill>
        <p:spPr>
          <a:xfrm rot="5400000">
            <a:off x="12037532" y="3297484"/>
            <a:ext cx="3010164" cy="219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464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9FDA0-44D2-6D9F-4873-9050449B3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BA897BE-7450-790F-9228-F589273FBC55}"/>
              </a:ext>
            </a:extLst>
          </p:cNvPr>
          <p:cNvSpPr txBox="1"/>
          <p:nvPr/>
        </p:nvSpPr>
        <p:spPr>
          <a:xfrm>
            <a:off x="1249854" y="2011326"/>
            <a:ext cx="6400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Montserrat" panose="00000500000000000000" pitchFamily="2" charset="0"/>
              </a:rPr>
              <a:t>Tote Bags/ Loop Handle Bag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BBE0BF8-77F0-2B23-17B3-57F821951CD7}"/>
              </a:ext>
            </a:extLst>
          </p:cNvPr>
          <p:cNvCxnSpPr>
            <a:cxnSpLocks/>
          </p:cNvCxnSpPr>
          <p:nvPr/>
        </p:nvCxnSpPr>
        <p:spPr>
          <a:xfrm>
            <a:off x="8763000" y="342900"/>
            <a:ext cx="0" cy="97536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90E4341-F297-3CFE-B617-604696CE4AC4}"/>
              </a:ext>
            </a:extLst>
          </p:cNvPr>
          <p:cNvSpPr txBox="1"/>
          <p:nvPr/>
        </p:nvSpPr>
        <p:spPr>
          <a:xfrm>
            <a:off x="12128453" y="2011326"/>
            <a:ext cx="29899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Montserrat" panose="00000500000000000000" pitchFamily="2" charset="0"/>
              </a:rPr>
              <a:t>Sewing Bag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0B24A5E3-6926-5A19-D405-35B98D474205}"/>
              </a:ext>
            </a:extLst>
          </p:cNvPr>
          <p:cNvSpPr txBox="1"/>
          <p:nvPr/>
        </p:nvSpPr>
        <p:spPr>
          <a:xfrm>
            <a:off x="13535565" y="243281"/>
            <a:ext cx="469792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Portfolio: Non-Woven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39AFC5-0D93-D1AF-9C28-5F0BCEEFFD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095363C-4D8E-BE62-6FF4-F4F04D86B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118445"/>
              </p:ext>
            </p:extLst>
          </p:nvPr>
        </p:nvGraphicFramePr>
        <p:xfrm>
          <a:off x="2161029" y="6819900"/>
          <a:ext cx="4428166" cy="22904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28166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4010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175551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Good Strength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Customized Size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Up to 6 Colors Printing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Aesthetic Design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54B698A-C4DB-E190-8AF4-E8F3C5FF14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0254" y="2955803"/>
            <a:ext cx="2693606" cy="35831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3FEF2F-9E66-C510-4366-98E3AB1B3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1341" y="2510735"/>
            <a:ext cx="2814224" cy="37436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C15DC2-E9BD-EFFB-5940-E374EF82B5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35565" y="2759624"/>
            <a:ext cx="2440028" cy="3245857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CB453C-94E4-446F-B385-1D089A3797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861331"/>
              </p:ext>
            </p:extLst>
          </p:nvPr>
        </p:nvGraphicFramePr>
        <p:xfrm>
          <a:off x="11321482" y="6773667"/>
          <a:ext cx="4428166" cy="238288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28166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4633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184797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Good Strength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Customized Size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Up to 6 Colors Printing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Aesthetic Design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F444A970-77B6-D4AC-DE57-584514DA11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921" y="3111199"/>
            <a:ext cx="2832340" cy="283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9690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18BA2-A329-DA59-7942-905ED4F48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7E8061-7704-8949-353B-7F61723F1C15}"/>
              </a:ext>
            </a:extLst>
          </p:cNvPr>
          <p:cNvSpPr txBox="1"/>
          <p:nvPr/>
        </p:nvSpPr>
        <p:spPr>
          <a:xfrm>
            <a:off x="2774531" y="1542380"/>
            <a:ext cx="37210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Montserrat" panose="00000500000000000000" pitchFamily="2" charset="0"/>
              </a:rPr>
              <a:t>Leader Box Bag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495B74C-F24C-52DF-F8EE-CCEBC88F15ED}"/>
              </a:ext>
            </a:extLst>
          </p:cNvPr>
          <p:cNvCxnSpPr>
            <a:cxnSpLocks/>
          </p:cNvCxnSpPr>
          <p:nvPr/>
        </p:nvCxnSpPr>
        <p:spPr>
          <a:xfrm>
            <a:off x="8763000" y="342900"/>
            <a:ext cx="0" cy="97536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9EEFE16-DF33-3B3A-182B-363CD62E1DA2}"/>
              </a:ext>
            </a:extLst>
          </p:cNvPr>
          <p:cNvSpPr txBox="1"/>
          <p:nvPr/>
        </p:nvSpPr>
        <p:spPr>
          <a:xfrm>
            <a:off x="11682485" y="1542380"/>
            <a:ext cx="3706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Montserrat" panose="00000500000000000000" pitchFamily="2" charset="0"/>
              </a:rPr>
              <a:t>V Type Box Bag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36A3BCAC-1396-BA4E-2EAD-2ADDEBB069E1}"/>
              </a:ext>
            </a:extLst>
          </p:cNvPr>
          <p:cNvSpPr txBox="1"/>
          <p:nvPr/>
        </p:nvSpPr>
        <p:spPr>
          <a:xfrm>
            <a:off x="13535565" y="243281"/>
            <a:ext cx="469792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Portfolio: Non-Woven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93838D3-9E49-09D4-548E-8F86C7B2D4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6512E15-8879-7F39-89B3-A55B91C985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814104"/>
              </p:ext>
            </p:extLst>
          </p:nvPr>
        </p:nvGraphicFramePr>
        <p:xfrm>
          <a:off x="10939024" y="6536345"/>
          <a:ext cx="4945505" cy="288466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945505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5364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234822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Good Strength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Customized Size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Up to 6 Colors Printing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Aesthetic Design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19AC8309-B7DE-F864-D33C-78AE88ABB8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591596" y="2969423"/>
            <a:ext cx="3396075" cy="25529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215B37-2A24-C644-0B40-13D28869D1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0668" y="2486975"/>
            <a:ext cx="2668525" cy="35498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88E4D6-6E7C-1C25-AF37-8B68CAC1A8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7328" y="2449337"/>
            <a:ext cx="2266497" cy="35909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DF351AF-7D7E-5916-A984-82DC7E2EE8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35565" y="2664051"/>
            <a:ext cx="2192088" cy="3447857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208A409-92C7-3959-422B-8D59A24E38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646696"/>
              </p:ext>
            </p:extLst>
          </p:nvPr>
        </p:nvGraphicFramePr>
        <p:xfrm>
          <a:off x="2093357" y="6536345"/>
          <a:ext cx="4945505" cy="288466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945505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5364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234822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Good Strength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Customized Size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Up to 6 Colors Printing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Aesthetic Design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37695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9C309-56C3-688D-90B6-CF6FADC8E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9159B86-5F08-2F7C-5212-8A7CA55B43DC}"/>
              </a:ext>
            </a:extLst>
          </p:cNvPr>
          <p:cNvSpPr txBox="1"/>
          <p:nvPr/>
        </p:nvSpPr>
        <p:spPr>
          <a:xfrm>
            <a:off x="1158346" y="1788285"/>
            <a:ext cx="64080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Montserrat" panose="00000500000000000000" pitchFamily="2" charset="0"/>
              </a:rPr>
              <a:t>Lamination Leader Box Bag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73EE69-CF7C-46AA-BA51-76EBFB5F1330}"/>
              </a:ext>
            </a:extLst>
          </p:cNvPr>
          <p:cNvCxnSpPr>
            <a:cxnSpLocks/>
          </p:cNvCxnSpPr>
          <p:nvPr/>
        </p:nvCxnSpPr>
        <p:spPr>
          <a:xfrm>
            <a:off x="8763000" y="342900"/>
            <a:ext cx="0" cy="97536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28E1A68-F94B-508E-90E8-350D20ABC72D}"/>
              </a:ext>
            </a:extLst>
          </p:cNvPr>
          <p:cNvSpPr txBox="1"/>
          <p:nvPr/>
        </p:nvSpPr>
        <p:spPr>
          <a:xfrm>
            <a:off x="10922232" y="1788285"/>
            <a:ext cx="59018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Montserrat" panose="00000500000000000000" pitchFamily="2" charset="0"/>
              </a:rPr>
              <a:t>Lamination Sewing Bag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0F1E6A67-9547-7538-696F-759C658748EE}"/>
              </a:ext>
            </a:extLst>
          </p:cNvPr>
          <p:cNvSpPr txBox="1"/>
          <p:nvPr/>
        </p:nvSpPr>
        <p:spPr>
          <a:xfrm>
            <a:off x="13535565" y="243281"/>
            <a:ext cx="469792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Portfolio: Non-Woven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5A47CCF-71DB-F730-A4E6-BAC0F412F9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95F092-58EB-055E-3F0B-6725EADC9E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299340"/>
              </p:ext>
            </p:extLst>
          </p:nvPr>
        </p:nvGraphicFramePr>
        <p:xfrm>
          <a:off x="2114455" y="6563185"/>
          <a:ext cx="4495799" cy="262550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95799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4775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209059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Good Strength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Customized Size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Up to 8 Colors Printing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Aesthetic Design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3F9C7837-88E4-5085-B482-E64F86B42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635" y="2755950"/>
            <a:ext cx="2406720" cy="3201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D85A09-6A2D-9F87-2022-BE936669C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0397" y="2605538"/>
            <a:ext cx="2642408" cy="35150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27F2B9-B8D0-51C8-40D6-3755BBD2E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7615" y="2648189"/>
            <a:ext cx="2694775" cy="35847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5FA4C6-1CAD-1319-68B5-89BAD96DC1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01518" y="2479616"/>
            <a:ext cx="2618543" cy="3483327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B7EA642-5E33-0318-A96D-08CD190902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127666"/>
              </p:ext>
            </p:extLst>
          </p:nvPr>
        </p:nvGraphicFramePr>
        <p:xfrm>
          <a:off x="11239526" y="6563185"/>
          <a:ext cx="4495799" cy="262550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95799">
                  <a:extLst>
                    <a:ext uri="{9D8B030D-6E8A-4147-A177-3AD203B41FA5}">
                      <a16:colId xmlns:a16="http://schemas.microsoft.com/office/drawing/2014/main" val="3961116649"/>
                    </a:ext>
                  </a:extLst>
                </a:gridCol>
              </a:tblGrid>
              <a:tr h="4775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Features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44558"/>
                  </a:ext>
                </a:extLst>
              </a:tr>
              <a:tr h="209059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Good Strength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Customized Size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Up to 8 Colors Printing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j-ea"/>
                          <a:cs typeface="Calibri" panose="020F0502020204030204" pitchFamily="34" charset="0"/>
                          <a:sym typeface="Montserrat"/>
                        </a:rPr>
                        <a:t>Aesthetic Design</a:t>
                      </a:r>
                    </a:p>
                  </a:txBody>
                  <a:tcPr marL="137138" marR="137138" marT="102863" marB="1028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2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3982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A3ACD-7C6E-2CE5-938B-1C1C5B53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EC2964-415E-4FB7-15F2-6B47DA184BC6}"/>
              </a:ext>
            </a:extLst>
          </p:cNvPr>
          <p:cNvCxnSpPr>
            <a:cxnSpLocks/>
          </p:cNvCxnSpPr>
          <p:nvPr/>
        </p:nvCxnSpPr>
        <p:spPr>
          <a:xfrm>
            <a:off x="8763000" y="342900"/>
            <a:ext cx="0" cy="97536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6">
            <a:extLst>
              <a:ext uri="{FF2B5EF4-FFF2-40B4-BE49-F238E27FC236}">
                <a16:creationId xmlns:a16="http://schemas.microsoft.com/office/drawing/2014/main" id="{FA52D93B-6261-EE6D-6890-ED3B23168F4C}"/>
              </a:ext>
            </a:extLst>
          </p:cNvPr>
          <p:cNvSpPr txBox="1"/>
          <p:nvPr/>
        </p:nvSpPr>
        <p:spPr>
          <a:xfrm>
            <a:off x="13535565" y="243281"/>
            <a:ext cx="469792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latin typeface="Aptos Narrow" panose="020B0004020202020204" pitchFamily="34" charset="0"/>
              </a:rPr>
              <a:t>Product</a:t>
            </a:r>
            <a:r>
              <a:rPr lang="en-US" sz="3600" b="1" dirty="0">
                <a:latin typeface="Aptos Narrow" panose="020B0004020202020204" pitchFamily="34" charset="0"/>
              </a:rPr>
              <a:t> </a:t>
            </a:r>
            <a:r>
              <a:rPr lang="en-US" sz="2800" b="1" dirty="0">
                <a:latin typeface="Aptos Narrow" panose="020B0004020202020204" pitchFamily="34" charset="0"/>
              </a:rPr>
              <a:t>Portfolio: Non-Woven</a:t>
            </a:r>
            <a:endParaRPr lang="en-US" sz="3600" b="1" dirty="0">
              <a:latin typeface="Aptos Narrow" panose="020B00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0DEE8EE-B2CE-80FB-AA56-FD06FAA805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pic>
        <p:nvPicPr>
          <p:cNvPr id="8" name="Picture 10" descr="non-woven2-500x500">
            <a:extLst>
              <a:ext uri="{FF2B5EF4-FFF2-40B4-BE49-F238E27FC236}">
                <a16:creationId xmlns:a16="http://schemas.microsoft.com/office/drawing/2014/main" id="{43773E91-A1AF-0ADC-9070-92B1D5CF8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074" y="6558479"/>
            <a:ext cx="2970792" cy="2623621"/>
          </a:xfrm>
          <a:prstGeom prst="rect">
            <a:avLst/>
          </a:prstGeom>
        </p:spPr>
      </p:pic>
      <p:pic>
        <p:nvPicPr>
          <p:cNvPr id="9" name="Picture 8" descr="Manufacturer-Wholesale-Hot-Fuse-Non-Woven-Interlining">
            <a:extLst>
              <a:ext uri="{FF2B5EF4-FFF2-40B4-BE49-F238E27FC236}">
                <a16:creationId xmlns:a16="http://schemas.microsoft.com/office/drawing/2014/main" id="{95541A0F-7D18-33DF-4BA0-1C1BA46929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987" y="6628402"/>
            <a:ext cx="3010986" cy="2495006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278955C-C2FB-150C-0240-D6630C5CE63A}"/>
              </a:ext>
            </a:extLst>
          </p:cNvPr>
          <p:cNvSpPr txBox="1">
            <a:spLocks/>
          </p:cNvSpPr>
          <p:nvPr/>
        </p:nvSpPr>
        <p:spPr>
          <a:xfrm>
            <a:off x="9514115" y="2452031"/>
            <a:ext cx="7438849" cy="2694263"/>
          </a:xfrm>
          <a:prstGeom prst="rect">
            <a:avLst/>
          </a:prstGeom>
        </p:spPr>
        <p:txBody>
          <a:bodyPr/>
          <a:lstStyle>
            <a:lvl1pPr marL="342900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28700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14500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69295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6470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86025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24163" indent="-34290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/>
              <a:t>Thermal Bond Dot Fuse Interlining</a:t>
            </a:r>
            <a:r>
              <a:rPr lang="en-US" sz="2400" dirty="0"/>
              <a:t>  </a:t>
            </a:r>
            <a:r>
              <a:rPr lang="en-US" sz="2400" dirty="0">
                <a:sym typeface="+mn-ea"/>
              </a:rPr>
              <a:t> Basically, we are making two types dot fuse interlining. Single dot and double dot including PES, PA coating. this fabrics are used for Jacket, Garments </a:t>
            </a:r>
            <a:r>
              <a:rPr lang="en-US" sz="2400" dirty="0" err="1">
                <a:sym typeface="+mn-ea"/>
              </a:rPr>
              <a:t>etc</a:t>
            </a:r>
            <a:r>
              <a:rPr lang="en-US" sz="2400" dirty="0">
                <a:sym typeface="+mn-ea"/>
              </a:rPr>
              <a:t> .</a:t>
            </a:r>
            <a:endParaRPr lang="en-US" sz="2400" dirty="0"/>
          </a:p>
        </p:txBody>
      </p:sp>
      <p:pic>
        <p:nvPicPr>
          <p:cNvPr id="13" name="Picture 12" descr="non-woven-interlining-500x500">
            <a:extLst>
              <a:ext uri="{FF2B5EF4-FFF2-40B4-BE49-F238E27FC236}">
                <a16:creationId xmlns:a16="http://schemas.microsoft.com/office/drawing/2014/main" id="{C55168F3-A9DD-9279-B900-CE5B5C29D0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2200" y="6515049"/>
            <a:ext cx="3340753" cy="2694265"/>
          </a:xfrm>
          <a:prstGeom prst="rect">
            <a:avLst/>
          </a:prstGeom>
        </p:spPr>
      </p:pic>
      <p:pic>
        <p:nvPicPr>
          <p:cNvPr id="15" name="Picture 14" descr="fusible-interlining-fabric-02">
            <a:extLst>
              <a:ext uri="{FF2B5EF4-FFF2-40B4-BE49-F238E27FC236}">
                <a16:creationId xmlns:a16="http://schemas.microsoft.com/office/drawing/2014/main" id="{E6A61139-4C59-0F5B-6825-44E73BB587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6742" y="6487837"/>
            <a:ext cx="3798823" cy="269426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E434FC6-C232-8C50-0A99-EBF791E410A8}"/>
              </a:ext>
            </a:extLst>
          </p:cNvPr>
          <p:cNvSpPr txBox="1"/>
          <p:nvPr/>
        </p:nvSpPr>
        <p:spPr>
          <a:xfrm>
            <a:off x="457202" y="1638101"/>
            <a:ext cx="8305795" cy="5012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>
              <a:lnSpc>
                <a:spcPct val="115000"/>
              </a:lnSpc>
              <a:spcBef>
                <a:spcPts val="200"/>
              </a:spcBef>
            </a:pPr>
            <a:r>
              <a:rPr lang="en-US" altLang="zh-CN" sz="2800" b="1" kern="100" dirty="0">
                <a:ea typeface="SimSun" panose="02010600030101010101" pitchFamily="2" charset="-122"/>
                <a:cs typeface="+mn-lt"/>
                <a:sym typeface="Times New Roman" panose="02020603050405020304"/>
              </a:rPr>
              <a:t>Non-Woven Fabric Roll:</a:t>
            </a:r>
          </a:p>
          <a:p>
            <a:pPr marR="0" algn="l">
              <a:lnSpc>
                <a:spcPct val="115000"/>
              </a:lnSpc>
              <a:spcBef>
                <a:spcPts val="200"/>
              </a:spcBef>
            </a:pPr>
            <a:r>
              <a:rPr lang="en-US" altLang="zh-CN" sz="2400" kern="100" dirty="0">
                <a:ea typeface="SimSun" panose="02010600030101010101" pitchFamily="2" charset="-122"/>
                <a:cs typeface="+mn-lt"/>
                <a:sym typeface="Times New Roman" panose="02020603050405020304"/>
              </a:rPr>
              <a:t>Non-woven fabrics made-up of compressed PP fibers having much higher puncture resistance, scratch  resistance, tear resistance, tensile strength as well aa  dart impact strength compared to Ordinary VCI paper.</a:t>
            </a:r>
          </a:p>
          <a:p>
            <a:pPr algn="l">
              <a:lnSpc>
                <a:spcPts val="700"/>
              </a:lnSpc>
              <a:spcBef>
                <a:spcPts val="0"/>
              </a:spcBef>
            </a:pPr>
            <a:r>
              <a:rPr lang="en-US" altLang="zh-CN" sz="2400" kern="100" dirty="0">
                <a:ea typeface="SimSun" panose="02010600030101010101" pitchFamily="2" charset="-122"/>
                <a:cs typeface="+mn-lt"/>
                <a:sym typeface="Times New Roman" panose="02020603050405020304"/>
              </a:rPr>
              <a:t> </a:t>
            </a:r>
          </a:p>
          <a:p>
            <a:pPr algn="l">
              <a:lnSpc>
                <a:spcPts val="1000"/>
              </a:lnSpc>
            </a:pPr>
            <a:r>
              <a:rPr lang="en-US" altLang="zh-CN" sz="2400" b="1" kern="100" dirty="0">
                <a:ea typeface="SimSun" panose="02010600030101010101" pitchFamily="2" charset="-122"/>
                <a:cs typeface="+mn-lt"/>
                <a:sym typeface="Times New Roman" panose="02020603050405020304"/>
              </a:rPr>
              <a:t>Uses:  </a:t>
            </a:r>
            <a:r>
              <a:rPr lang="en-US" altLang="zh-CN" sz="2400" kern="100" dirty="0">
                <a:ea typeface="Calibri" panose="020F0502020204030204"/>
                <a:cs typeface="+mn-lt"/>
                <a:sym typeface="Times New Roman" panose="02020603050405020304"/>
              </a:rPr>
              <a:t>Agriculture, furniture, machinery, spare parts packing etc.</a:t>
            </a:r>
            <a:endParaRPr lang="en-US" altLang="zh-CN" sz="2400" b="1" kern="100" dirty="0">
              <a:ea typeface="Calibri" panose="020F0502020204030204"/>
              <a:cs typeface="+mn-lt"/>
              <a:sym typeface="Times New Roman" panose="02020603050405020304"/>
            </a:endParaRPr>
          </a:p>
          <a:p>
            <a:pPr marR="0" algn="l">
              <a:lnSpc>
                <a:spcPct val="115000"/>
              </a:lnSpc>
            </a:pPr>
            <a:r>
              <a:rPr lang="en-US" altLang="zh-CN" sz="2400" b="1" kern="100" dirty="0">
                <a:ea typeface="Calibri" panose="020F0502020204030204"/>
                <a:cs typeface="+mn-lt"/>
                <a:sym typeface="Times New Roman" panose="02020603050405020304"/>
              </a:rPr>
              <a:t>FEATURES</a:t>
            </a:r>
            <a:endParaRPr lang="en-US" altLang="zh-CN" sz="2400" kern="100" dirty="0">
              <a:ea typeface="Calibri" panose="020F0502020204030204"/>
              <a:cs typeface="+mn-lt"/>
              <a:sym typeface="Times New Roman" panose="02020603050405020304"/>
            </a:endParaRPr>
          </a:p>
          <a:p>
            <a:pPr marR="0" algn="l">
              <a:lnSpc>
                <a:spcPct val="115000"/>
              </a:lnSpc>
              <a:spcBef>
                <a:spcPts val="300"/>
              </a:spcBef>
              <a:tabLst>
                <a:tab pos="571500" algn="l"/>
              </a:tabLst>
            </a:pPr>
            <a:r>
              <a:rPr lang="en-US" altLang="zh-CN" sz="2400" kern="100" dirty="0">
                <a:ea typeface="Calibri" panose="020F0502020204030204"/>
                <a:cs typeface="+mn-lt"/>
                <a:sym typeface="Times New Roman" panose="02020603050405020304"/>
              </a:rPr>
              <a:t>For protection of metallic or nonmetallic components.</a:t>
            </a:r>
          </a:p>
          <a:p>
            <a:pPr marR="0" algn="l">
              <a:lnSpc>
                <a:spcPct val="115000"/>
              </a:lnSpc>
              <a:spcBef>
                <a:spcPts val="100"/>
              </a:spcBef>
              <a:tabLst>
                <a:tab pos="571500" algn="l"/>
              </a:tabLst>
            </a:pPr>
            <a:r>
              <a:rPr lang="en-US" altLang="zh-CN" sz="2400" kern="100" dirty="0">
                <a:ea typeface="Calibri" panose="020F0502020204030204"/>
                <a:cs typeface="+mn-lt"/>
                <a:sym typeface="Times New Roman" panose="02020603050405020304"/>
              </a:rPr>
              <a:t>Coils and CR sheets from adversities of sea humidity.</a:t>
            </a:r>
          </a:p>
          <a:p>
            <a:pPr marR="0" algn="l">
              <a:lnSpc>
                <a:spcPct val="115000"/>
              </a:lnSpc>
              <a:spcBef>
                <a:spcPts val="100"/>
              </a:spcBef>
              <a:tabLst>
                <a:tab pos="571500" algn="l"/>
              </a:tabLst>
            </a:pPr>
            <a:r>
              <a:rPr lang="en-US" altLang="zh-CN" sz="2400" kern="100" dirty="0">
                <a:ea typeface="Calibri" panose="020F0502020204030204"/>
                <a:cs typeface="+mn-lt"/>
                <a:sym typeface="Times New Roman" panose="02020603050405020304"/>
              </a:rPr>
              <a:t>Storage in open, storage in warehouses for longer periods and other related schemes.</a:t>
            </a:r>
          </a:p>
          <a:p>
            <a:pPr marR="0" algn="l">
              <a:lnSpc>
                <a:spcPct val="115000"/>
              </a:lnSpc>
              <a:spcBef>
                <a:spcPts val="0"/>
              </a:spcBef>
              <a:tabLst>
                <a:tab pos="571500" algn="l"/>
              </a:tabLst>
            </a:pPr>
            <a:r>
              <a:rPr lang="en-US" altLang="zh-CN" sz="1800" kern="100" dirty="0">
                <a:ea typeface="Calibri" panose="020F0502020204030204"/>
                <a:cs typeface="+mn-lt"/>
                <a:sym typeface="Times New Roman" panose="02020603050405020304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45597128"/>
      </p:ext>
    </p:extLst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>
          <a:extLst>
            <a:ext uri="{FF2B5EF4-FFF2-40B4-BE49-F238E27FC236}">
              <a16:creationId xmlns:a16="http://schemas.microsoft.com/office/drawing/2014/main" id="{AF8BBAB7-BE77-3F92-BA20-371394F0B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2D29E62-B070-AED6-D973-263326496B2D}"/>
              </a:ext>
            </a:extLst>
          </p:cNvPr>
          <p:cNvCxnSpPr>
            <a:cxnSpLocks/>
          </p:cNvCxnSpPr>
          <p:nvPr/>
        </p:nvCxnSpPr>
        <p:spPr>
          <a:xfrm>
            <a:off x="8763000" y="342900"/>
            <a:ext cx="0" cy="97536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6">
            <a:extLst>
              <a:ext uri="{FF2B5EF4-FFF2-40B4-BE49-F238E27FC236}">
                <a16:creationId xmlns:a16="http://schemas.microsoft.com/office/drawing/2014/main" id="{5C13BEF4-04F4-FB81-9504-A019FDD9266D}"/>
              </a:ext>
            </a:extLst>
          </p:cNvPr>
          <p:cNvSpPr txBox="1"/>
          <p:nvPr/>
        </p:nvSpPr>
        <p:spPr>
          <a:xfrm>
            <a:off x="13535565" y="243281"/>
            <a:ext cx="4697929" cy="553998"/>
          </a:xfrm>
          <a:prstGeom prst="rect">
            <a:avLst/>
          </a:prstGeom>
        </p:spPr>
        <p:txBody>
          <a:bodyPr anchor="t" bIns="0" lIns="0" rIns="0" rtlCol="0" tIns="0" wrap="square">
            <a:spAutoFit/>
          </a:bodyPr>
          <a:lstStyle/>
          <a:p>
            <a:pPr algn="ctr"/>
            <a:r>
              <a:rPr b="1" dirty="0" lang="en-US" sz="2400">
                <a:latin charset="0" panose="020B0004020202020204" pitchFamily="34" typeface="Aptos Narrow"/>
              </a:rPr>
              <a:t>Product</a:t>
            </a:r>
            <a:r>
              <a:rPr b="1" dirty="0" lang="en-US" sz="3600">
                <a:latin charset="0" panose="020B0004020202020204" pitchFamily="34" typeface="Aptos Narrow"/>
              </a:rPr>
              <a:t> </a:t>
            </a:r>
            <a:r>
              <a:rPr b="1" dirty="0" lang="en-US" sz="2800">
                <a:latin charset="0" panose="020B0004020202020204" pitchFamily="34" typeface="Aptos Narrow"/>
              </a:rPr>
              <a:t>Portfolio: Non-Woven</a:t>
            </a:r>
            <a:endParaRPr b="1" dirty="0" lang="en-US" sz="3600">
              <a:latin charset="0" panose="020B0004020202020204" pitchFamily="34" typeface="Aptos Narrow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0321B15-A3C8-8F95-D5C8-60BB85923E89}"/>
              </a:ext>
            </a:extLst>
          </p:cNvPr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0" y="-43543"/>
            <a:ext cx="4697929" cy="1681644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18140ED-5190-0B9C-1C37-00555028528E}"/>
              </a:ext>
            </a:extLst>
          </p:cNvPr>
          <p:cNvSpPr txBox="1">
            <a:spLocks/>
          </p:cNvSpPr>
          <p:nvPr/>
        </p:nvSpPr>
        <p:spPr>
          <a:xfrm>
            <a:off x="533403" y="1603548"/>
            <a:ext cx="8229597" cy="1550660"/>
          </a:xfrm>
          <a:prstGeom prst="rect">
            <a:avLst/>
          </a:prstGeom>
        </p:spPr>
        <p:txBody>
          <a:bodyPr/>
          <a:lstStyle>
            <a:lvl1pPr algn="l" defTabSz="1371600" eaLnBrk="1" hangingPunct="1" indent="-342900" latinLnBrk="0" marL="342900" rtl="0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charset="0" panose="020B0604020202020204" pitchFamily="34" typeface="Arial"/>
              <a:buChar char="•"/>
              <a:defRPr kern="1200" sz="27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1371600" eaLnBrk="1" hangingPunct="1" indent="-342900" latinLnBrk="0" marL="685800" rtl="0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charset="0" panose="020B0604020202020204" pitchFamily="34" typeface="Arial"/>
              <a:buChar char="•"/>
              <a:defRPr kern="1200"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1371600" eaLnBrk="1" hangingPunct="1" indent="-342900" latinLnBrk="0" marL="1028700" rtl="0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charset="0" panose="020B0604020202020204" pitchFamily="34" typeface="Arial"/>
              <a:buChar char="•"/>
              <a:defRPr kern="1200"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1371600" eaLnBrk="1" hangingPunct="1" indent="-342900" latinLnBrk="0" marL="1371600" rtl="0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charset="0" panose="020B0604020202020204" pitchFamily="34" typeface="Arial"/>
              <a:buChar char="•"/>
              <a:defRPr kern="1200"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1371600" eaLnBrk="1" hangingPunct="1" indent="-342900" latinLnBrk="0" marL="1714500" rtl="0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charset="0" panose="020B0604020202020204" pitchFamily="34" typeface="Arial"/>
              <a:buChar char="•"/>
              <a:defRPr kern="1200"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algn="l" defTabSz="1371600" eaLnBrk="1" hangingPunct="1" indent="-342900" latinLnBrk="0" marL="1969295" rtl="0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charset="0" panose="020B0604020202020204" pitchFamily="34" typeface="Arial"/>
              <a:buChar char="•"/>
              <a:defRPr kern="1200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1371600" eaLnBrk="1" hangingPunct="1" indent="-342900" latinLnBrk="0" marL="2226470" rtl="0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charset="0" panose="020B0604020202020204" pitchFamily="34" typeface="Arial"/>
              <a:buChar char="•"/>
              <a:defRPr kern="1200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1371600" eaLnBrk="1" hangingPunct="1" indent="-342900" latinLnBrk="0" marL="2486025" rtl="0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charset="0" panose="020B0604020202020204" pitchFamily="34" typeface="Arial"/>
              <a:buChar char="•"/>
              <a:defRPr baseline="0" kern="1200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1371600" eaLnBrk="1" hangingPunct="1" indent="-342900" latinLnBrk="0" marL="2824163" rtl="0">
              <a:lnSpc>
                <a:spcPct val="100000"/>
              </a:lnSpc>
              <a:spcBef>
                <a:spcPts val="1500"/>
              </a:spcBef>
              <a:buClr>
                <a:schemeClr val="accent2"/>
              </a:buClr>
              <a:buFont charset="0" panose="020B0604020202020204" pitchFamily="34" typeface="Arial"/>
              <a:buChar char="•"/>
              <a:defRPr baseline="0" kern="1200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b="1" dirty="0" lang="en-US" sz="2400">
                <a:latin charset="0" panose="00000500000000000000" pitchFamily="2" typeface="Montserrat"/>
                <a:cs charset="0" panose="020F0502020204030204" pitchFamily="34" typeface="Calibri"/>
              </a:rPr>
              <a:t>PP Spun bond Roll Fabric</a:t>
            </a:r>
            <a:br>
              <a:rPr b="1" dirty="0" lang="en-US" sz="2400">
                <a:latin charset="0" panose="00000500000000000000" pitchFamily="2" typeface="Montserrat"/>
                <a:cs charset="0" panose="020F0502020204030204" pitchFamily="34" typeface="Calibri"/>
              </a:rPr>
            </a:br>
            <a:r>
              <a:rPr dirty="0" lang="en-US" sz="2400">
                <a:latin charset="0" panose="00000500000000000000" pitchFamily="2" typeface="Montserrat"/>
                <a:cs charset="0" panose="020F0502020204030204" pitchFamily="34" typeface="Calibri"/>
              </a:rPr>
              <a:t>This type of fabric roll used for  carry Bag, Shopping bag, one time Bag, Face mask, Shoe cover, Medical Apron, Laminated Bag, Garments Interlining etc.</a:t>
            </a:r>
          </a:p>
        </p:txBody>
      </p:sp>
      <p:pic>
        <p:nvPicPr>
          <p:cNvPr descr="non-woven-multi-color-fabric-roll-250x250" id="3" name="Content Placeholder 6">
            <a:extLst>
              <a:ext uri="{FF2B5EF4-FFF2-40B4-BE49-F238E27FC236}">
                <a16:creationId xmlns:a16="http://schemas.microsoft.com/office/drawing/2014/main" id="{2C916E32-575D-6F3B-C3A0-1DAE397A5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937" y="3988419"/>
            <a:ext cx="2834296" cy="2713775"/>
          </a:xfrm>
          <a:prstGeom prst="rect">
            <a:avLst/>
          </a:prstGeom>
        </p:spPr>
      </p:pic>
      <p:pic>
        <p:nvPicPr>
          <p:cNvPr descr="non-woven-interlining-500x500" id="4" name="Picture 3">
            <a:extLst>
              <a:ext uri="{FF2B5EF4-FFF2-40B4-BE49-F238E27FC236}">
                <a16:creationId xmlns:a16="http://schemas.microsoft.com/office/drawing/2014/main" id="{50BD7C2B-9C1E-CB53-80E9-0742087D0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494" y="7044448"/>
            <a:ext cx="3107942" cy="2263140"/>
          </a:xfrm>
          <a:prstGeom prst="rect">
            <a:avLst/>
          </a:prstGeom>
        </p:spPr>
      </p:pic>
      <p:pic>
        <p:nvPicPr>
          <p:cNvPr descr="product-jpeg-500x500" id="5" name="Content Placeholder 6">
            <a:extLst>
              <a:ext uri="{FF2B5EF4-FFF2-40B4-BE49-F238E27FC236}">
                <a16:creationId xmlns:a16="http://schemas.microsoft.com/office/drawing/2014/main" id="{FFA60F85-B071-187F-BA9F-606F61F70A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5163" y="7044448"/>
            <a:ext cx="2429471" cy="215825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C7D3D648-00D5-4500-C07E-D324290216A6}"/>
              </a:ext>
            </a:extLst>
          </p:cNvPr>
          <p:cNvSpPr>
            <a:spLocks noGrp="1"/>
          </p:cNvSpPr>
          <p:nvPr/>
        </p:nvSpPr>
        <p:spPr>
          <a:xfrm>
            <a:off x="9457686" y="1475271"/>
            <a:ext cx="8381997" cy="143161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 algn="l" fontAlgn="base" indent="0" marL="0" rtl="0">
              <a:spcBef>
                <a:spcPct val="20000"/>
              </a:spcBef>
              <a:spcAft>
                <a:spcPct val="0"/>
              </a:spcAft>
              <a:buNone/>
              <a:defRPr b="1" kern="1200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fontAlgn="base" indent="0" marL="457200" rtl="0">
              <a:spcBef>
                <a:spcPct val="20000"/>
              </a:spcBef>
              <a:spcAft>
                <a:spcPct val="0"/>
              </a:spcAft>
              <a:buNone/>
              <a:defRPr b="1" kern="1200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fontAlgn="base" indent="0" marL="914400" rtl="0">
              <a:spcBef>
                <a:spcPct val="20000"/>
              </a:spcBef>
              <a:spcAft>
                <a:spcPct val="0"/>
              </a:spcAft>
              <a:buNone/>
              <a:defRPr b="1"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fontAlgn="base" indent="0" marL="1371600" rtl="0">
              <a:spcBef>
                <a:spcPct val="20000"/>
              </a:spcBef>
              <a:spcAft>
                <a:spcPct val="0"/>
              </a:spcAft>
              <a:buNone/>
              <a:defRPr b="1"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fontAlgn="base" indent="0" marL="1828800" rtl="0">
              <a:spcBef>
                <a:spcPct val="20000"/>
              </a:spcBef>
              <a:spcAft>
                <a:spcPct val="0"/>
              </a:spcAft>
              <a:buNone/>
              <a:defRPr b="1"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0" latinLnBrk="0" marL="22860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b="1"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0" latinLnBrk="0" marL="2743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b="1"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0" latinLnBrk="0" marL="32004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b="1"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0" latinLnBrk="0" marL="36576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b="1"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 lang="en-US" sz="2800">
                <a:latin charset="0" panose="00000500000000000000" pitchFamily="2" typeface="Montserrat"/>
              </a:rPr>
              <a:t>Hydrophilic Roll Fabric</a:t>
            </a:r>
            <a:br>
              <a:rPr dirty="0" lang="en-US" sz="2800">
                <a:latin charset="0" panose="00000500000000000000" pitchFamily="2" typeface="Montserrat"/>
              </a:rPr>
            </a:br>
            <a:r>
              <a:rPr b="0" dirty="0" lang="en-US" sz="2800">
                <a:latin charset="0" panose="00000500000000000000" pitchFamily="2" typeface="Montserrat"/>
              </a:rPr>
              <a:t>This type of fabric used for Baby diaper, Sanitary Napkin, Filter for water solidity etc.</a:t>
            </a:r>
          </a:p>
        </p:txBody>
      </p:sp>
      <p:pic>
        <p:nvPicPr>
          <p:cNvPr descr="unnamed" id="7" name="Content Placeholder 13">
            <a:extLst>
              <a:ext uri="{FF2B5EF4-FFF2-40B4-BE49-F238E27FC236}">
                <a16:creationId xmlns:a16="http://schemas.microsoft.com/office/drawing/2014/main" id="{85C9824B-0AC9-9D01-C5F4-BA8CF099FA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48685" y="5016494"/>
            <a:ext cx="3286013" cy="295688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25A797-2EB6-EE2B-C108-3F3CD4FD83F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87" l="207" r="75" t="215"/>
          <a:stretch>
            <a:fillRect/>
          </a:stretch>
        </p:blipFill>
        <p:spPr>
          <a:xfrm>
            <a:off x="9784890" y="4955217"/>
            <a:ext cx="3393079" cy="295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92045"/>
      </p:ext>
    </p:extLst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>
          <a:extLst>
            <a:ext uri="{FF2B5EF4-FFF2-40B4-BE49-F238E27FC236}">
              <a16:creationId xmlns:a16="http://schemas.microsoft.com/office/drawing/2014/main" id="{E298E46B-8BE2-7320-962F-FC34C4066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95C1C8-B6F3-14B5-4A08-D8C335D79537}"/>
              </a:ext>
            </a:extLst>
          </p:cNvPr>
          <p:cNvCxnSpPr>
            <a:cxnSpLocks/>
          </p:cNvCxnSpPr>
          <p:nvPr/>
        </p:nvCxnSpPr>
        <p:spPr>
          <a:xfrm>
            <a:off x="8763000" y="342900"/>
            <a:ext cx="0" cy="975360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6">
            <a:extLst>
              <a:ext uri="{FF2B5EF4-FFF2-40B4-BE49-F238E27FC236}">
                <a16:creationId xmlns:a16="http://schemas.microsoft.com/office/drawing/2014/main" id="{8710B276-CDA1-FAC5-380E-EF98F365EED1}"/>
              </a:ext>
            </a:extLst>
          </p:cNvPr>
          <p:cNvSpPr txBox="1"/>
          <p:nvPr/>
        </p:nvSpPr>
        <p:spPr>
          <a:xfrm>
            <a:off x="13535565" y="243281"/>
            <a:ext cx="4697929" cy="553998"/>
          </a:xfrm>
          <a:prstGeom prst="rect">
            <a:avLst/>
          </a:prstGeom>
        </p:spPr>
        <p:txBody>
          <a:bodyPr anchor="t" bIns="0" lIns="0" rIns="0" rtlCol="0" tIns="0" wrap="square">
            <a:spAutoFit/>
          </a:bodyPr>
          <a:lstStyle/>
          <a:p>
            <a:pPr algn="ctr"/>
            <a:r>
              <a:rPr b="1" dirty="0" lang="en-US" sz="2400">
                <a:latin charset="0" panose="020B0004020202020204" pitchFamily="34" typeface="Aptos Narrow"/>
              </a:rPr>
              <a:t>Product</a:t>
            </a:r>
            <a:r>
              <a:rPr b="1" dirty="0" lang="en-US" sz="3600">
                <a:latin charset="0" panose="020B0004020202020204" pitchFamily="34" typeface="Aptos Narrow"/>
              </a:rPr>
              <a:t> </a:t>
            </a:r>
            <a:r>
              <a:rPr b="1" dirty="0" lang="en-US" sz="2800">
                <a:latin charset="0" panose="020B0004020202020204" pitchFamily="34" typeface="Aptos Narrow"/>
              </a:rPr>
              <a:t>Portfolio: Non-Woven</a:t>
            </a:r>
            <a:endParaRPr b="1" dirty="0" lang="en-US" sz="3600">
              <a:latin charset="0" panose="020B0004020202020204" pitchFamily="34" typeface="Aptos Narrow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9083282-4267-9213-57F3-58CC9A40D3F3}"/>
              </a:ext>
            </a:extLst>
          </p:cNvPr>
          <p:cNvPicPr>
            <a:picLocks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1" t="-2011"/>
          <a:stretch>
            <a:fillRect/>
          </a:stretch>
        </p:blipFill>
        <p:spPr>
          <a:xfrm>
            <a:off x="-224060" y="-246429"/>
            <a:ext cx="4697929" cy="1681644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1788443-7E7D-5AFB-8984-E55298269ACD}"/>
              </a:ext>
            </a:extLst>
          </p:cNvPr>
          <p:cNvSpPr>
            <a:spLocks noGrp="1"/>
          </p:cNvSpPr>
          <p:nvPr/>
        </p:nvSpPr>
        <p:spPr>
          <a:xfrm>
            <a:off x="484164" y="1546050"/>
            <a:ext cx="7979409" cy="1426409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l" defTabSz="914400" eaLnBrk="1" fontAlgn="base" hangingPunct="1" indent="0" latinLnBrk="0" lvl="0" mar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8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fontAlgn="base" hangingPunct="1" indent="0" latinLnBrk="0" lvl="1" marL="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5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fontAlgn="base" hangingPunct="1" indent="0" latinLnBrk="0" lvl="2" marL="6858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35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fontAlgn="base" hangingPunct="1" indent="0" latinLnBrk="0" lvl="3" marL="10287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2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fontAlgn="base" hangingPunct="1" indent="0" latinLnBrk="0" lvl="4" marL="1371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2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fontAlgn="base" hangingPunct="1" indent="0" latinLnBrk="0" lvl="5" marL="17145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2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fontAlgn="base" hangingPunct="1" indent="0" latinLnBrk="0" lvl="6" marL="2057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2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fontAlgn="base" hangingPunct="1" indent="0" latinLnBrk="0" lvl="7" marL="24003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2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fontAlgn="base" hangingPunct="1" indent="0" latinLnBrk="0" lvl="8" marL="2743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2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 lang="en-US" sz="2400">
                <a:latin charset="0" panose="00000500000000000000" pitchFamily="2" typeface="Montserrat"/>
              </a:rPr>
              <a:t>Non-woven Drawstring Bag</a:t>
            </a:r>
            <a:br>
              <a:rPr dirty="0" lang="en-US" sz="2400">
                <a:latin charset="0" panose="00000500000000000000" pitchFamily="2" typeface="Montserrat"/>
              </a:rPr>
            </a:br>
            <a:r>
              <a:rPr b="0" dirty="0" lang="en-US" sz="2400">
                <a:latin charset="0" panose="00000500000000000000" pitchFamily="2" typeface="Montserrat"/>
              </a:rPr>
              <a:t>This type of bag used for Shoes keeping, any small item/parts keeping.</a:t>
            </a:r>
          </a:p>
        </p:txBody>
      </p:sp>
      <p:pic>
        <p:nvPicPr>
          <p:cNvPr descr="non-woven-shoe-cover-bag-500x500" id="9" name="Content Placeholder 6">
            <a:extLst>
              <a:ext uri="{FF2B5EF4-FFF2-40B4-BE49-F238E27FC236}">
                <a16:creationId xmlns:a16="http://schemas.microsoft.com/office/drawing/2014/main" id="{52842DCF-BD12-F703-EBF1-EB1060A03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394" y="6784464"/>
            <a:ext cx="2805020" cy="294474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F72C43-E9D0-4F07-0633-4A9F85FA40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83" l="197" r="217" t="380"/>
          <a:stretch>
            <a:fillRect/>
          </a:stretch>
        </p:blipFill>
        <p:spPr>
          <a:xfrm>
            <a:off x="4021955" y="6868957"/>
            <a:ext cx="3271611" cy="2982939"/>
          </a:xfrm>
          <a:prstGeom prst="rect">
            <a:avLst/>
          </a:prstGeom>
        </p:spPr>
      </p:pic>
      <p:pic>
        <p:nvPicPr>
          <p:cNvPr descr="HTB1jLBANpXXXXcgaFXXq6xXFXXXH" id="12" name="Content Placeholder 7">
            <a:extLst>
              <a:ext uri="{FF2B5EF4-FFF2-40B4-BE49-F238E27FC236}">
                <a16:creationId xmlns:a16="http://schemas.microsoft.com/office/drawing/2014/main" id="{AC4E9CB9-777D-0E26-ACD2-CE270C0B5C7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8" l="21" r="37" t="98"/>
          <a:stretch>
            <a:fillRect/>
          </a:stretch>
        </p:blipFill>
        <p:spPr>
          <a:xfrm>
            <a:off x="2124905" y="3597567"/>
            <a:ext cx="3410244" cy="2982938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D2CA1FB-9258-5EBB-074F-EDFF4B8B2F40}"/>
              </a:ext>
            </a:extLst>
          </p:cNvPr>
          <p:cNvSpPr>
            <a:spLocks noGrp="1"/>
          </p:cNvSpPr>
          <p:nvPr/>
        </p:nvSpPr>
        <p:spPr>
          <a:xfrm>
            <a:off x="9508788" y="1435215"/>
            <a:ext cx="7924798" cy="1366084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l" defTabSz="914400" eaLnBrk="1" fontAlgn="base" hangingPunct="1" indent="0" latinLnBrk="0" lvl="0" mar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8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fontAlgn="base" hangingPunct="1" indent="0" latinLnBrk="0" lvl="1" marL="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5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fontAlgn="base" hangingPunct="1" indent="0" latinLnBrk="0" lvl="2" marL="6858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35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fontAlgn="base" hangingPunct="1" indent="0" latinLnBrk="0" lvl="3" marL="10287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2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fontAlgn="base" hangingPunct="1" indent="0" latinLnBrk="0" lvl="4" marL="1371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2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fontAlgn="base" hangingPunct="1" indent="0" latinLnBrk="0" lvl="5" marL="17145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2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fontAlgn="base" hangingPunct="1" indent="0" latinLnBrk="0" lvl="6" marL="2057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2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fontAlgn="base" hangingPunct="1" indent="0" latinLnBrk="0" lvl="7" marL="24003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2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fontAlgn="base" hangingPunct="1" indent="0" latinLnBrk="0" lvl="8" marL="2743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b="1" baseline="0" i="0" kern="1200" sz="120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 lang="en-US" sz="2400">
                <a:latin charset="0" panose="00000500000000000000" pitchFamily="2" typeface="Montserrat"/>
              </a:rPr>
              <a:t>Medical Gown &amp; Musk</a:t>
            </a:r>
            <a:br>
              <a:rPr dirty="0" lang="en-US" sz="2400">
                <a:latin charset="0" panose="00000500000000000000" pitchFamily="2" typeface="Montserrat"/>
              </a:rPr>
            </a:br>
            <a:r>
              <a:rPr b="0" dirty="0" lang="en-US" sz="2400">
                <a:latin charset="0" panose="00000500000000000000" pitchFamily="2" typeface="Montserrat"/>
              </a:rPr>
              <a:t>This is used for Medical or Pharmacitical as safety purpose</a:t>
            </a:r>
          </a:p>
        </p:txBody>
      </p:sp>
      <p:pic>
        <p:nvPicPr>
          <p:cNvPr descr="Disposable-Medical-Apron-–-Isolation-Cover-Gown-Price-in-BD" id="15" name="Content Placeholder 54">
            <a:extLst>
              <a:ext uri="{FF2B5EF4-FFF2-40B4-BE49-F238E27FC236}">
                <a16:creationId xmlns:a16="http://schemas.microsoft.com/office/drawing/2014/main" id="{6D6B92D0-CC9B-D6B7-2C56-26AA8FE6AB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64930" y="6868957"/>
            <a:ext cx="2442742" cy="211107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descr="disposable-gowns-500x500" id="16" name="Content Placeholder 55">
            <a:extLst>
              <a:ext uri="{FF2B5EF4-FFF2-40B4-BE49-F238E27FC236}">
                <a16:creationId xmlns:a16="http://schemas.microsoft.com/office/drawing/2014/main" id="{1DEB99DF-196F-0814-2C8A-35A4040814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4102" y="6868957"/>
            <a:ext cx="2987675" cy="2186940"/>
          </a:xfrm>
          <a:prstGeom prst="rect">
            <a:avLst/>
          </a:prstGeom>
        </p:spPr>
      </p:pic>
      <p:pic>
        <p:nvPicPr>
          <p:cNvPr descr="Disposable-Non-Woven-Medical-Gown" id="17" name="Content Placeholder 59">
            <a:extLst>
              <a:ext uri="{FF2B5EF4-FFF2-40B4-BE49-F238E27FC236}">
                <a16:creationId xmlns:a16="http://schemas.microsoft.com/office/drawing/2014/main" id="{3AE6C669-9DA8-E5F5-1AA1-3FD7DF3F1C39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12000"/>
          </a:blip>
          <a:stretch>
            <a:fillRect/>
          </a:stretch>
        </p:blipFill>
        <p:spPr>
          <a:xfrm>
            <a:off x="13535565" y="3758811"/>
            <a:ext cx="2442742" cy="271001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FD7C183-CA72-7B3E-1ABA-DF71C9F81D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584" y="3786025"/>
            <a:ext cx="3264335" cy="271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7148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88B6C-BF1D-03AB-0435-68D347C5C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648248-5139-B713-5919-F3F07ED689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52"/>
          <a:stretch>
            <a:fillRect/>
          </a:stretch>
        </p:blipFill>
        <p:spPr>
          <a:xfrm>
            <a:off x="-152400" y="0"/>
            <a:ext cx="4697929" cy="1336036"/>
          </a:xfrm>
          <a:prstGeom prst="rect">
            <a:avLst/>
          </a:prstGeom>
        </p:spPr>
      </p:pic>
      <p:graphicFrame>
        <p:nvGraphicFramePr>
          <p:cNvPr id="85" name="Table 84">
            <a:extLst>
              <a:ext uri="{FF2B5EF4-FFF2-40B4-BE49-F238E27FC236}">
                <a16:creationId xmlns:a16="http://schemas.microsoft.com/office/drawing/2014/main" id="{6C0E6BC6-5779-72F6-2272-B5B1A47D3B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66116"/>
              </p:ext>
            </p:extLst>
          </p:nvPr>
        </p:nvGraphicFramePr>
        <p:xfrm>
          <a:off x="9753600" y="2024859"/>
          <a:ext cx="8001000" cy="4556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00500">
                  <a:extLst>
                    <a:ext uri="{9D8B030D-6E8A-4147-A177-3AD203B41FA5}">
                      <a16:colId xmlns:a16="http://schemas.microsoft.com/office/drawing/2014/main" val="2235755763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3089632924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2334145598"/>
                    </a:ext>
                  </a:extLst>
                </a:gridCol>
              </a:tblGrid>
              <a:tr h="480060"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Non-woven Section/Month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76366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M/C Section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NO of Machine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Capacity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1834668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Non-Woven Fabric Production Line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920 MT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8578324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u="none" strike="noStrike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Bag Making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42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680 MT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7128455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Sewing Section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450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1000000 PCS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5513787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u="none" strike="noStrike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Lamination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50 MT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2263199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u="none" strike="noStrike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Flexo Printing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255 MT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0049608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u="none" strike="noStrike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Screen Printing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20 MT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597398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u="none" strike="noStrike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Thermal Interlining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  <a:latin typeface="Montserrat" panose="00000500000000000000" pitchFamily="2" charset="0"/>
                          <a:cs typeface="Calibri" panose="020F0502020204030204" pitchFamily="34" charset="0"/>
                        </a:rPr>
                        <a:t>36 MT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793258"/>
                  </a:ext>
                </a:extLst>
              </a:tr>
            </a:tbl>
          </a:graphicData>
        </a:graphic>
      </p:graphicFrame>
      <p:sp>
        <p:nvSpPr>
          <p:cNvPr id="86" name="Title 5">
            <a:extLst>
              <a:ext uri="{FF2B5EF4-FFF2-40B4-BE49-F238E27FC236}">
                <a16:creationId xmlns:a16="http://schemas.microsoft.com/office/drawing/2014/main" id="{3356B738-571D-7174-C6A2-6A5328A07E6B}"/>
              </a:ext>
            </a:extLst>
          </p:cNvPr>
          <p:cNvSpPr txBox="1">
            <a:spLocks/>
          </p:cNvSpPr>
          <p:nvPr/>
        </p:nvSpPr>
        <p:spPr>
          <a:xfrm>
            <a:off x="6438900" y="668018"/>
            <a:ext cx="5410200" cy="1001319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tx1"/>
                </a:solidFill>
                <a:latin typeface="Montserrat" panose="00000500000000000000" pitchFamily="2" charset="0"/>
              </a:rPr>
              <a:t>Capacity &amp; Machines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C699548-5581-5498-9ABA-4B7CAD16F0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821512"/>
              </p:ext>
            </p:extLst>
          </p:nvPr>
        </p:nvGraphicFramePr>
        <p:xfrm>
          <a:off x="729715" y="2012158"/>
          <a:ext cx="8414285" cy="76068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4285">
                  <a:extLst>
                    <a:ext uri="{9D8B030D-6E8A-4147-A177-3AD203B41FA5}">
                      <a16:colId xmlns:a16="http://schemas.microsoft.com/office/drawing/2014/main" val="2824453291"/>
                    </a:ext>
                  </a:extLst>
                </a:gridCol>
                <a:gridCol w="4962858">
                  <a:extLst>
                    <a:ext uri="{9D8B030D-6E8A-4147-A177-3AD203B41FA5}">
                      <a16:colId xmlns:a16="http://schemas.microsoft.com/office/drawing/2014/main" val="3399127937"/>
                    </a:ext>
                  </a:extLst>
                </a:gridCol>
                <a:gridCol w="1209342">
                  <a:extLst>
                    <a:ext uri="{9D8B030D-6E8A-4147-A177-3AD203B41FA5}">
                      <a16:colId xmlns:a16="http://schemas.microsoft.com/office/drawing/2014/main" val="102383727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350643564"/>
                    </a:ext>
                  </a:extLst>
                </a:gridCol>
              </a:tblGrid>
              <a:tr h="6749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effectLst/>
                          <a:latin typeface="Montserrat" panose="00000500000000000000" pitchFamily="2" charset="0"/>
                        </a:rPr>
                        <a:t>SL.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effectLst/>
                          <a:latin typeface="Montserrat" panose="00000500000000000000" pitchFamily="2" charset="0"/>
                        </a:rPr>
                        <a:t> Poly M/C Section/Month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effectLst/>
                          <a:latin typeface="Montserrat" panose="00000500000000000000" pitchFamily="2" charset="0"/>
                        </a:rPr>
                        <a:t>NO of Machine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effectLst/>
                          <a:latin typeface="Montserrat" panose="00000500000000000000" pitchFamily="2" charset="0"/>
                        </a:rPr>
                        <a:t>Capacity (MT)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9931353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Film Extrusion Section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112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2,600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878683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POF Extruder Section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                 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              100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6365611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T-Shirt Bag Making Section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16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550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858670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Bottom Sealing Section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32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810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5752124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Side Sealing Section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                19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250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189040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Star Seal Bag on roll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                   2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25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6427985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Wave Top Section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   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20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6734881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DIE CUT/Loop Handle Bag Section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                   2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45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277670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T shirt &amp; Produce Bag on Roll Section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   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100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8778778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C-Fold &amp; Star Seal Bag on Roll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   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35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439008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Doggy Poop Roll Bag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150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470217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Wicketer Bag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   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25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6933639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Draw Tape Trash Bag on Roll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   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30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27130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Flexo Machine Section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13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320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7088391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 err="1">
                          <a:effectLst/>
                          <a:latin typeface="Montserrat" panose="00000500000000000000" pitchFamily="2" charset="0"/>
                        </a:rPr>
                        <a:t>Gravoure</a:t>
                      </a: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Printing Section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   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90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016776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Poly Lamination Section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                   1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60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5822564"/>
                  </a:ext>
                </a:extLst>
              </a:tr>
              <a:tr h="40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19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>
                          <a:effectLst/>
                          <a:latin typeface="Montserrat" panose="00000500000000000000" pitchFamily="2" charset="0"/>
                        </a:rPr>
                        <a:t>Slitting &amp; Re-Winding M/C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     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Montserrat" panose="00000500000000000000" pitchFamily="2" charset="0"/>
                        </a:rPr>
                        <a:t>              120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7575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11446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5E10A-5C4B-CE78-1C04-6F207CA29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34A6CF9-B1B3-3303-CA8D-8A40888BF6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223" y="-71947"/>
            <a:ext cx="4697929" cy="1681644"/>
          </a:xfrm>
          <a:prstGeom prst="rect">
            <a:avLst/>
          </a:prstGeom>
        </p:spPr>
      </p:pic>
      <p:sp>
        <p:nvSpPr>
          <p:cNvPr id="67" name="Text Placeholder 28">
            <a:extLst>
              <a:ext uri="{FF2B5EF4-FFF2-40B4-BE49-F238E27FC236}">
                <a16:creationId xmlns:a16="http://schemas.microsoft.com/office/drawing/2014/main" id="{2DCEFCEE-9B38-3478-7F8E-EB3952156DB7}"/>
              </a:ext>
            </a:extLst>
          </p:cNvPr>
          <p:cNvSpPr txBox="1">
            <a:spLocks/>
          </p:cNvSpPr>
          <p:nvPr/>
        </p:nvSpPr>
        <p:spPr>
          <a:xfrm>
            <a:off x="8028181" y="1037018"/>
            <a:ext cx="5237766" cy="4106482"/>
          </a:xfrm>
          <a:prstGeom prst="rect">
            <a:avLst/>
          </a:prstGeom>
        </p:spPr>
        <p:txBody>
          <a:bodyPr/>
          <a:lstStyle>
            <a:lvl1pPr marL="342900" indent="-342900" algn="l" defTabSz="1371600" rtl="0" eaLnBrk="1" latinLnBrk="0" hangingPunct="1">
              <a:lnSpc>
                <a:spcPct val="120000"/>
              </a:lnSpc>
              <a:spcBef>
                <a:spcPts val="1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7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1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</p:txBody>
      </p:sp>
      <p:sp>
        <p:nvSpPr>
          <p:cNvPr id="76" name="Title 5">
            <a:extLst>
              <a:ext uri="{FF2B5EF4-FFF2-40B4-BE49-F238E27FC236}">
                <a16:creationId xmlns:a16="http://schemas.microsoft.com/office/drawing/2014/main" id="{0A933CDA-5B85-F78F-B2F8-CE9D4B7D9BF4}"/>
              </a:ext>
            </a:extLst>
          </p:cNvPr>
          <p:cNvSpPr txBox="1">
            <a:spLocks/>
          </p:cNvSpPr>
          <p:nvPr/>
        </p:nvSpPr>
        <p:spPr>
          <a:xfrm>
            <a:off x="6467114" y="649546"/>
            <a:ext cx="4962886" cy="831456"/>
          </a:xfrm>
          <a:prstGeom prst="rect">
            <a:avLst/>
          </a:prstGeom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rgbClr val="00B050"/>
                </a:solidFill>
                <a:latin typeface="Montserrat" panose="00000500000000000000" pitchFamily="2" charset="0"/>
              </a:rPr>
              <a:t>Sustainability</a:t>
            </a:r>
            <a:br>
              <a:rPr lang="en-US" sz="1800" kern="1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47D8F76D-2ECE-6022-61B4-2743986C7F2B}"/>
              </a:ext>
            </a:extLst>
          </p:cNvPr>
          <p:cNvSpPr txBox="1">
            <a:spLocks/>
          </p:cNvSpPr>
          <p:nvPr/>
        </p:nvSpPr>
        <p:spPr>
          <a:xfrm>
            <a:off x="5773937" y="1551773"/>
            <a:ext cx="6740126" cy="831456"/>
          </a:xfrm>
          <a:prstGeom prst="rect">
            <a:avLst/>
          </a:prstGeom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>
                <a:solidFill>
                  <a:srgbClr val="00B050"/>
                </a:solidFill>
                <a:latin typeface="Montserrat" panose="00000500000000000000" pitchFamily="2" charset="0"/>
              </a:rPr>
              <a:t>Eco-Friendly Materials</a:t>
            </a:r>
            <a:endParaRPr lang="en-US" dirty="0">
              <a:solidFill>
                <a:srgbClr val="00B050"/>
              </a:solidFill>
              <a:latin typeface="Montserrat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2BCD2D-3CBE-55EB-1DDE-6E53E236A0DA}"/>
              </a:ext>
            </a:extLst>
          </p:cNvPr>
          <p:cNvSpPr txBox="1"/>
          <p:nvPr/>
        </p:nvSpPr>
        <p:spPr>
          <a:xfrm>
            <a:off x="1179232" y="3090259"/>
            <a:ext cx="11003196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Compostable Bags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– 100% biodegradable, certified compostable materials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D2W (Oxo-Biodegradable) Bags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– Breaks down faster, reducing plastic footprint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Recyclable Bags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– Designed for multiple use and full recyclability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GRS-Certified Recycled Content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– Using post-consumer recycled polyethylene &amp; polypropylene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Reduced Carbon Impact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– Sustainable manufacturing &amp; raw material sourcing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6DC5AF-53C3-B0F8-E980-CCAEDC159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2428" y="3124983"/>
            <a:ext cx="4124372" cy="5676117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6C01D3B4-B1C1-CB41-4B88-261D609568B1}"/>
              </a:ext>
            </a:extLst>
          </p:cNvPr>
          <p:cNvSpPr/>
          <p:nvPr/>
        </p:nvSpPr>
        <p:spPr>
          <a:xfrm rot="-6165484">
            <a:off x="13186840" y="-2944072"/>
            <a:ext cx="8745019" cy="7159984"/>
          </a:xfrm>
          <a:custGeom>
            <a:avLst/>
            <a:gdLst/>
            <a:ahLst/>
            <a:cxnLst/>
            <a:rect l="l" t="t" r="r" b="b"/>
            <a:pathLst>
              <a:path w="8745019" h="7159984">
                <a:moveTo>
                  <a:pt x="0" y="0"/>
                </a:moveTo>
                <a:lnTo>
                  <a:pt x="8745019" y="0"/>
                </a:lnTo>
                <a:lnTo>
                  <a:pt x="8745019" y="7159984"/>
                </a:lnTo>
                <a:lnTo>
                  <a:pt x="0" y="7159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DCDF162-CD6E-EAAD-B595-6EBB01D63E87}"/>
              </a:ext>
            </a:extLst>
          </p:cNvPr>
          <p:cNvSpPr/>
          <p:nvPr/>
        </p:nvSpPr>
        <p:spPr>
          <a:xfrm rot="2699999">
            <a:off x="-1709737" y="9259390"/>
            <a:ext cx="5476874" cy="3363825"/>
          </a:xfrm>
          <a:custGeom>
            <a:avLst/>
            <a:gdLst/>
            <a:ahLst/>
            <a:cxnLst/>
            <a:rect l="l" t="t" r="r" b="b"/>
            <a:pathLst>
              <a:path w="5476874" h="3363825">
                <a:moveTo>
                  <a:pt x="0" y="0"/>
                </a:moveTo>
                <a:lnTo>
                  <a:pt x="5476874" y="0"/>
                </a:lnTo>
                <a:lnTo>
                  <a:pt x="5476874" y="3363825"/>
                </a:lnTo>
                <a:lnTo>
                  <a:pt x="0" y="33638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53047"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17689490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DCB73-36D9-0654-9709-C13524D09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0B49DFB-9837-5B00-4349-E9D7770B2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962" y="-72463"/>
            <a:ext cx="4697929" cy="1681644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73A7CDFE-C63E-6ECD-AA61-C2D5E58A49E8}"/>
              </a:ext>
            </a:extLst>
          </p:cNvPr>
          <p:cNvGrpSpPr/>
          <p:nvPr/>
        </p:nvGrpSpPr>
        <p:grpSpPr>
          <a:xfrm>
            <a:off x="1026177" y="2975483"/>
            <a:ext cx="5041278" cy="5651538"/>
            <a:chOff x="0" y="0"/>
            <a:chExt cx="812800" cy="812800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69B264CA-8702-C3A2-6E69-D5AD27D0092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EEDD9"/>
            </a:solidFill>
          </p:spPr>
        </p:sp>
        <p:sp>
          <p:nvSpPr>
            <p:cNvPr id="11" name="TextBox 5">
              <a:extLst>
                <a:ext uri="{FF2B5EF4-FFF2-40B4-BE49-F238E27FC236}">
                  <a16:creationId xmlns:a16="http://schemas.microsoft.com/office/drawing/2014/main" id="{21E67874-520E-20D9-54BB-DA36D5E27EDE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6">
            <a:extLst>
              <a:ext uri="{FF2B5EF4-FFF2-40B4-BE49-F238E27FC236}">
                <a16:creationId xmlns:a16="http://schemas.microsoft.com/office/drawing/2014/main" id="{60D63F57-3051-4373-3B61-83C5E3774938}"/>
              </a:ext>
            </a:extLst>
          </p:cNvPr>
          <p:cNvGrpSpPr/>
          <p:nvPr/>
        </p:nvGrpSpPr>
        <p:grpSpPr>
          <a:xfrm>
            <a:off x="10640579" y="2805041"/>
            <a:ext cx="6050228" cy="6272595"/>
            <a:chOff x="61578" y="48594"/>
            <a:chExt cx="751222" cy="764206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5355DE49-228A-E129-BF41-9FD50779D56A}"/>
                </a:ext>
              </a:extLst>
            </p:cNvPr>
            <p:cNvSpPr/>
            <p:nvPr/>
          </p:nvSpPr>
          <p:spPr>
            <a:xfrm>
              <a:off x="61578" y="48594"/>
              <a:ext cx="751222" cy="764206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r="-50093"/>
              </a:stretch>
            </a:blipFill>
          </p:spPr>
        </p:sp>
      </p:grpSp>
      <p:grpSp>
        <p:nvGrpSpPr>
          <p:cNvPr id="18" name="Group 8">
            <a:extLst>
              <a:ext uri="{FF2B5EF4-FFF2-40B4-BE49-F238E27FC236}">
                <a16:creationId xmlns:a16="http://schemas.microsoft.com/office/drawing/2014/main" id="{14CD76FB-5EB3-0875-01FD-AE82878D4AAB}"/>
              </a:ext>
            </a:extLst>
          </p:cNvPr>
          <p:cNvGrpSpPr/>
          <p:nvPr/>
        </p:nvGrpSpPr>
        <p:grpSpPr>
          <a:xfrm>
            <a:off x="5700972" y="2364105"/>
            <a:ext cx="3034766" cy="2840092"/>
            <a:chOff x="0" y="0"/>
            <a:chExt cx="812800" cy="812800"/>
          </a:xfrm>
        </p:grpSpPr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C7563730-2D25-5BA2-FDEB-5212FBC3D74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EEDD9"/>
            </a:solidFill>
          </p:spPr>
        </p:sp>
        <p:sp>
          <p:nvSpPr>
            <p:cNvPr id="26" name="TextBox 10">
              <a:extLst>
                <a:ext uri="{FF2B5EF4-FFF2-40B4-BE49-F238E27FC236}">
                  <a16:creationId xmlns:a16="http://schemas.microsoft.com/office/drawing/2014/main" id="{52749031-9685-5CB4-10E7-8E198450A99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" name="Group 11">
            <a:extLst>
              <a:ext uri="{FF2B5EF4-FFF2-40B4-BE49-F238E27FC236}">
                <a16:creationId xmlns:a16="http://schemas.microsoft.com/office/drawing/2014/main" id="{11243954-BBA2-D0D7-F388-74223F971672}"/>
              </a:ext>
            </a:extLst>
          </p:cNvPr>
          <p:cNvGrpSpPr/>
          <p:nvPr/>
        </p:nvGrpSpPr>
        <p:grpSpPr>
          <a:xfrm>
            <a:off x="6380384" y="5384150"/>
            <a:ext cx="2322406" cy="2233603"/>
            <a:chOff x="0" y="0"/>
            <a:chExt cx="812800" cy="812800"/>
          </a:xfrm>
        </p:grpSpPr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47CD58A1-2083-7711-92BE-573D6B89621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EEDD9"/>
            </a:solidFill>
          </p:spPr>
        </p:sp>
        <p:sp>
          <p:nvSpPr>
            <p:cNvPr id="39" name="TextBox 13">
              <a:extLst>
                <a:ext uri="{FF2B5EF4-FFF2-40B4-BE49-F238E27FC236}">
                  <a16:creationId xmlns:a16="http://schemas.microsoft.com/office/drawing/2014/main" id="{E4C5A135-7DF3-FDDA-2747-82CD18E578FC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" name="Group 14">
            <a:extLst>
              <a:ext uri="{FF2B5EF4-FFF2-40B4-BE49-F238E27FC236}">
                <a16:creationId xmlns:a16="http://schemas.microsoft.com/office/drawing/2014/main" id="{FC87536A-4040-D240-3CBE-A8052C806C45}"/>
              </a:ext>
            </a:extLst>
          </p:cNvPr>
          <p:cNvGrpSpPr/>
          <p:nvPr/>
        </p:nvGrpSpPr>
        <p:grpSpPr>
          <a:xfrm>
            <a:off x="5029600" y="7740817"/>
            <a:ext cx="2035924" cy="1919503"/>
            <a:chOff x="0" y="0"/>
            <a:chExt cx="812800" cy="812800"/>
          </a:xfrm>
        </p:grpSpPr>
        <p:sp>
          <p:nvSpPr>
            <p:cNvPr id="41" name="Freeform 15">
              <a:extLst>
                <a:ext uri="{FF2B5EF4-FFF2-40B4-BE49-F238E27FC236}">
                  <a16:creationId xmlns:a16="http://schemas.microsoft.com/office/drawing/2014/main" id="{29C3A083-F58C-8910-8A08-D7764BECB8E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EEDD9"/>
            </a:solidFill>
          </p:spPr>
        </p:sp>
        <p:sp>
          <p:nvSpPr>
            <p:cNvPr id="43" name="TextBox 16">
              <a:extLst>
                <a:ext uri="{FF2B5EF4-FFF2-40B4-BE49-F238E27FC236}">
                  <a16:creationId xmlns:a16="http://schemas.microsoft.com/office/drawing/2014/main" id="{E94A8440-9897-00D8-DE15-DED07D6811FE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7" name="Text Placeholder 28">
            <a:extLst>
              <a:ext uri="{FF2B5EF4-FFF2-40B4-BE49-F238E27FC236}">
                <a16:creationId xmlns:a16="http://schemas.microsoft.com/office/drawing/2014/main" id="{9BE68BD4-5EE8-6D62-92B6-9BFEE6D836D4}"/>
              </a:ext>
            </a:extLst>
          </p:cNvPr>
          <p:cNvSpPr txBox="1">
            <a:spLocks/>
          </p:cNvSpPr>
          <p:nvPr/>
        </p:nvSpPr>
        <p:spPr>
          <a:xfrm>
            <a:off x="8028181" y="1037018"/>
            <a:ext cx="5237766" cy="4106482"/>
          </a:xfrm>
          <a:prstGeom prst="rect">
            <a:avLst/>
          </a:prstGeom>
        </p:spPr>
        <p:txBody>
          <a:bodyPr/>
          <a:lstStyle>
            <a:lvl1pPr marL="342900" indent="-342900" algn="l" defTabSz="1371600" rtl="0" eaLnBrk="1" latinLnBrk="0" hangingPunct="1">
              <a:lnSpc>
                <a:spcPct val="120000"/>
              </a:lnSpc>
              <a:spcBef>
                <a:spcPts val="1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7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1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2F00709-6F60-7ECB-B11B-F95D321C692B}"/>
              </a:ext>
            </a:extLst>
          </p:cNvPr>
          <p:cNvSpPr txBox="1"/>
          <p:nvPr/>
        </p:nvSpPr>
        <p:spPr>
          <a:xfrm>
            <a:off x="1583856" y="4611363"/>
            <a:ext cx="415663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Advance Trims Solution BD LTD commits to eco-friendly &amp; recycled materials, sustainable manufacturing, waste reduction, energy efficiency, and continuous innovation for a greener planet.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E0F8831-267D-1A8A-7F58-20F4D8C64A56}"/>
              </a:ext>
            </a:extLst>
          </p:cNvPr>
          <p:cNvSpPr txBox="1"/>
          <p:nvPr/>
        </p:nvSpPr>
        <p:spPr>
          <a:xfrm>
            <a:off x="5814327" y="3368652"/>
            <a:ext cx="28789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cs typeface="Myanmar Text" panose="020B0502040204020203" pitchFamily="34" charset="0"/>
              </a:rPr>
              <a:t>EFFLUENT TREATMENT PLANT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DFEA965-7509-8A55-FB94-DACA6B53451E}"/>
              </a:ext>
            </a:extLst>
          </p:cNvPr>
          <p:cNvSpPr txBox="1"/>
          <p:nvPr/>
        </p:nvSpPr>
        <p:spPr>
          <a:xfrm>
            <a:off x="6743771" y="6094658"/>
            <a:ext cx="15956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cs typeface="Myanmar Text" panose="020B0502040204020203" pitchFamily="34" charset="0"/>
              </a:rPr>
              <a:t>RECYCLE PLANT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C8D1F52-6EB2-9DDE-C436-59DDCCB01C76}"/>
              </a:ext>
            </a:extLst>
          </p:cNvPr>
          <p:cNvSpPr txBox="1"/>
          <p:nvPr/>
        </p:nvSpPr>
        <p:spPr>
          <a:xfrm>
            <a:off x="5205958" y="8486165"/>
            <a:ext cx="20359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cs typeface="Myanmar Text" panose="020B0502040204020203" pitchFamily="34" charset="0"/>
              </a:rPr>
              <a:t>PLANTATION</a:t>
            </a:r>
          </a:p>
        </p:txBody>
      </p:sp>
      <p:sp>
        <p:nvSpPr>
          <p:cNvPr id="76" name="Title 5">
            <a:extLst>
              <a:ext uri="{FF2B5EF4-FFF2-40B4-BE49-F238E27FC236}">
                <a16:creationId xmlns:a16="http://schemas.microsoft.com/office/drawing/2014/main" id="{3DA65D7D-ABE3-2D11-0FBD-58801A621C40}"/>
              </a:ext>
            </a:extLst>
          </p:cNvPr>
          <p:cNvSpPr txBox="1">
            <a:spLocks/>
          </p:cNvSpPr>
          <p:nvPr/>
        </p:nvSpPr>
        <p:spPr>
          <a:xfrm>
            <a:off x="5493948" y="1272164"/>
            <a:ext cx="7300103" cy="831456"/>
          </a:xfrm>
          <a:prstGeom prst="rect">
            <a:avLst/>
          </a:prstGeom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>
                <a:solidFill>
                  <a:srgbClr val="00B050"/>
                </a:solidFill>
                <a:latin typeface="Montserrat" panose="00000500000000000000" pitchFamily="2" charset="0"/>
              </a:rPr>
              <a:t>Environmental Practices</a:t>
            </a:r>
            <a:endParaRPr lang="en-US" dirty="0">
              <a:solidFill>
                <a:srgbClr val="00B050"/>
              </a:solidFill>
              <a:latin typeface="Montserrat" panose="00000500000000000000" pitchFamily="2" charset="0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A7683757-B398-2220-489F-CC37E58C2FFE}"/>
              </a:ext>
            </a:extLst>
          </p:cNvPr>
          <p:cNvSpPr txBox="1">
            <a:spLocks/>
          </p:cNvSpPr>
          <p:nvPr/>
        </p:nvSpPr>
        <p:spPr>
          <a:xfrm>
            <a:off x="6491117" y="301071"/>
            <a:ext cx="5178321" cy="684838"/>
          </a:xfrm>
          <a:prstGeom prst="rect">
            <a:avLst/>
          </a:prstGeom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rgbClr val="00B050"/>
                </a:solidFill>
                <a:latin typeface="Montserrat" panose="00000500000000000000" pitchFamily="2" charset="0"/>
              </a:rPr>
              <a:t>Sustainability</a:t>
            </a:r>
            <a:endParaRPr lang="en-US" dirty="0">
              <a:solidFill>
                <a:srgbClr val="00B050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B25D71F-3A9E-3C46-7DEB-655746A0B585}"/>
              </a:ext>
            </a:extLst>
          </p:cNvPr>
          <p:cNvSpPr/>
          <p:nvPr/>
        </p:nvSpPr>
        <p:spPr>
          <a:xfrm rot="-6165484">
            <a:off x="13186840" y="-2944072"/>
            <a:ext cx="8745019" cy="7159984"/>
          </a:xfrm>
          <a:custGeom>
            <a:avLst/>
            <a:gdLst/>
            <a:ahLst/>
            <a:cxnLst/>
            <a:rect l="l" t="t" r="r" b="b"/>
            <a:pathLst>
              <a:path w="8745019" h="7159984">
                <a:moveTo>
                  <a:pt x="0" y="0"/>
                </a:moveTo>
                <a:lnTo>
                  <a:pt x="8745019" y="0"/>
                </a:lnTo>
                <a:lnTo>
                  <a:pt x="8745019" y="7159984"/>
                </a:lnTo>
                <a:lnTo>
                  <a:pt x="0" y="7159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194403D-335E-81DB-77DA-7551C34C71E0}"/>
              </a:ext>
            </a:extLst>
          </p:cNvPr>
          <p:cNvSpPr/>
          <p:nvPr/>
        </p:nvSpPr>
        <p:spPr>
          <a:xfrm rot="2699999">
            <a:off x="-1709737" y="9259390"/>
            <a:ext cx="5476874" cy="3363825"/>
          </a:xfrm>
          <a:custGeom>
            <a:avLst/>
            <a:gdLst/>
            <a:ahLst/>
            <a:cxnLst/>
            <a:rect l="l" t="t" r="r" b="b"/>
            <a:pathLst>
              <a:path w="5476874" h="3363825">
                <a:moveTo>
                  <a:pt x="0" y="0"/>
                </a:moveTo>
                <a:lnTo>
                  <a:pt x="5476874" y="0"/>
                </a:lnTo>
                <a:lnTo>
                  <a:pt x="5476874" y="3363825"/>
                </a:lnTo>
                <a:lnTo>
                  <a:pt x="0" y="33638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53047"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16893095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551F3-2A3A-D6F2-A522-A0A4418B0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D473F52-3522-BEBF-358B-A6505C7F69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-5445"/>
            <a:ext cx="4697929" cy="1681644"/>
          </a:xfrm>
          <a:prstGeom prst="rect">
            <a:avLst/>
          </a:prstGeom>
        </p:spPr>
      </p:pic>
      <p:sp>
        <p:nvSpPr>
          <p:cNvPr id="76" name="Title 5">
            <a:extLst>
              <a:ext uri="{FF2B5EF4-FFF2-40B4-BE49-F238E27FC236}">
                <a16:creationId xmlns:a16="http://schemas.microsoft.com/office/drawing/2014/main" id="{2322681F-C06F-53A6-9F8E-FFC6E372BF80}"/>
              </a:ext>
            </a:extLst>
          </p:cNvPr>
          <p:cNvSpPr txBox="1">
            <a:spLocks/>
          </p:cNvSpPr>
          <p:nvPr/>
        </p:nvSpPr>
        <p:spPr>
          <a:xfrm>
            <a:off x="6467114" y="901255"/>
            <a:ext cx="5039086" cy="774944"/>
          </a:xfrm>
          <a:prstGeom prst="rect">
            <a:avLst/>
          </a:prstGeom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rgbClr val="00B050"/>
                </a:solidFill>
                <a:latin typeface="Montserrat" panose="00000500000000000000" pitchFamily="2" charset="0"/>
              </a:rPr>
              <a:t>Sustainability</a:t>
            </a:r>
            <a:br>
              <a:rPr lang="en-US" sz="1800" kern="100" dirty="0">
                <a:solidFill>
                  <a:srgbClr val="00B050"/>
                </a:solidFill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rgbClr val="00B050"/>
              </a:solidFill>
              <a:latin typeface="Montserrat" panose="00000500000000000000" pitchFamily="2" charset="0"/>
            </a:endParaRPr>
          </a:p>
        </p:txBody>
      </p:sp>
      <p:pic>
        <p:nvPicPr>
          <p:cNvPr id="3" name="table">
            <a:extLst>
              <a:ext uri="{FF2B5EF4-FFF2-40B4-BE49-F238E27FC236}">
                <a16:creationId xmlns:a16="http://schemas.microsoft.com/office/drawing/2014/main" id="{A651FCB6-2395-520E-9D39-43FD139A1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451" y="2615306"/>
            <a:ext cx="14255254" cy="7127628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02F2B3B6-9F5D-9725-DEC1-645D83546562}"/>
              </a:ext>
            </a:extLst>
          </p:cNvPr>
          <p:cNvSpPr txBox="1">
            <a:spLocks/>
          </p:cNvSpPr>
          <p:nvPr/>
        </p:nvSpPr>
        <p:spPr>
          <a:xfrm>
            <a:off x="6467114" y="1840362"/>
            <a:ext cx="4697929" cy="774944"/>
          </a:xfrm>
          <a:prstGeom prst="rect">
            <a:avLst/>
          </a:prstGeom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00B050"/>
                </a:solidFill>
                <a:latin typeface="Montserrat" panose="00000500000000000000" pitchFamily="2" charset="0"/>
              </a:rPr>
              <a:t>Compliance</a:t>
            </a:r>
            <a:br>
              <a:rPr lang="en-US" sz="1800" kern="100" dirty="0">
                <a:solidFill>
                  <a:srgbClr val="00B050"/>
                </a:solidFill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rgbClr val="00B050"/>
              </a:solidFill>
              <a:latin typeface="Montserrat" panose="00000500000000000000" pitchFamily="2" charset="0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DAD066B8-D391-57B6-4BA5-995E748DF45E}"/>
              </a:ext>
            </a:extLst>
          </p:cNvPr>
          <p:cNvSpPr/>
          <p:nvPr/>
        </p:nvSpPr>
        <p:spPr>
          <a:xfrm rot="-6165484">
            <a:off x="13186840" y="-2944072"/>
            <a:ext cx="8745019" cy="7159984"/>
          </a:xfrm>
          <a:custGeom>
            <a:avLst/>
            <a:gdLst/>
            <a:ahLst/>
            <a:cxnLst/>
            <a:rect l="l" t="t" r="r" b="b"/>
            <a:pathLst>
              <a:path w="8745019" h="7159984">
                <a:moveTo>
                  <a:pt x="0" y="0"/>
                </a:moveTo>
                <a:lnTo>
                  <a:pt x="8745019" y="0"/>
                </a:lnTo>
                <a:lnTo>
                  <a:pt x="8745019" y="7159984"/>
                </a:lnTo>
                <a:lnTo>
                  <a:pt x="0" y="7159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D993C9E1-A0AF-84F8-8158-474B60BE8896}"/>
              </a:ext>
            </a:extLst>
          </p:cNvPr>
          <p:cNvSpPr/>
          <p:nvPr/>
        </p:nvSpPr>
        <p:spPr>
          <a:xfrm rot="2699999">
            <a:off x="-1709737" y="9259390"/>
            <a:ext cx="5476874" cy="3363825"/>
          </a:xfrm>
          <a:custGeom>
            <a:avLst/>
            <a:gdLst/>
            <a:ahLst/>
            <a:cxnLst/>
            <a:rect l="l" t="t" r="r" b="b"/>
            <a:pathLst>
              <a:path w="5476874" h="3363825">
                <a:moveTo>
                  <a:pt x="0" y="0"/>
                </a:moveTo>
                <a:lnTo>
                  <a:pt x="5476874" y="0"/>
                </a:lnTo>
                <a:lnTo>
                  <a:pt x="5476874" y="3363825"/>
                </a:lnTo>
                <a:lnTo>
                  <a:pt x="0" y="33638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53047"/>
            </a:stretch>
          </a:blipFill>
          <a:ln cap="sq">
            <a:noFill/>
            <a:prstDash val="solid"/>
            <a:miter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51A07C-5C0F-EB41-D188-3D4690B2C888}"/>
              </a:ext>
            </a:extLst>
          </p:cNvPr>
          <p:cNvSpPr/>
          <p:nvPr/>
        </p:nvSpPr>
        <p:spPr>
          <a:xfrm>
            <a:off x="3087560" y="6876536"/>
            <a:ext cx="2133600" cy="533400"/>
          </a:xfrm>
          <a:prstGeom prst="rect">
            <a:avLst/>
          </a:prstGeom>
          <a:solidFill>
            <a:srgbClr val="E0FFE0"/>
          </a:solidFill>
          <a:ln>
            <a:solidFill>
              <a:srgbClr val="E0FF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F12BDD-508C-4017-D7BB-21FE9CB7BC95}"/>
              </a:ext>
            </a:extLst>
          </p:cNvPr>
          <p:cNvSpPr txBox="1"/>
          <p:nvPr/>
        </p:nvSpPr>
        <p:spPr>
          <a:xfrm>
            <a:off x="3051464" y="6782284"/>
            <a:ext cx="3415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2C7E31"/>
                </a:solidFill>
              </a:rPr>
              <a:t>Oxi-biodegradable</a:t>
            </a:r>
            <a:r>
              <a:rPr lang="en-US" sz="2000">
                <a:solidFill>
                  <a:srgbClr val="2C7E31"/>
                </a:solidFill>
              </a:rPr>
              <a:t> </a:t>
            </a:r>
            <a:endParaRPr lang="en-US" sz="2000" dirty="0">
              <a:solidFill>
                <a:srgbClr val="2C7E3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1A07C-5C0F-EB41-D188-3D4690B2C888}"/>
              </a:ext>
            </a:extLst>
          </p:cNvPr>
          <p:cNvSpPr/>
          <p:nvPr/>
        </p:nvSpPr>
        <p:spPr>
          <a:xfrm>
            <a:off x="3087560" y="7857705"/>
            <a:ext cx="2133600" cy="533400"/>
          </a:xfrm>
          <a:prstGeom prst="rect">
            <a:avLst/>
          </a:prstGeom>
          <a:solidFill>
            <a:srgbClr val="D0D8E8"/>
          </a:solidFill>
          <a:ln>
            <a:solidFill>
              <a:srgbClr val="D0D8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D4F83F-70B1-8CD6-B4EB-1DBC0E20480E}"/>
              </a:ext>
            </a:extLst>
          </p:cNvPr>
          <p:cNvSpPr txBox="1"/>
          <p:nvPr/>
        </p:nvSpPr>
        <p:spPr>
          <a:xfrm>
            <a:off x="3087560" y="7909947"/>
            <a:ext cx="3415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2C7E31"/>
                </a:solidFill>
              </a:rPr>
              <a:t>OEKO TEX</a:t>
            </a:r>
            <a:r>
              <a:rPr lang="en-US" sz="2000" dirty="0">
                <a:solidFill>
                  <a:srgbClr val="2C7E3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25635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DA846-5900-E7DF-54C3-367D637B1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F936D9C-C033-7A79-B50B-00674E8DF449}"/>
              </a:ext>
            </a:extLst>
          </p:cNvPr>
          <p:cNvSpPr/>
          <p:nvPr/>
        </p:nvSpPr>
        <p:spPr>
          <a:xfrm>
            <a:off x="4204050" y="3606040"/>
            <a:ext cx="1732184" cy="2156573"/>
          </a:xfrm>
          <a:custGeom>
            <a:avLst/>
            <a:gdLst/>
            <a:ahLst/>
            <a:cxnLst/>
            <a:rect l="l" t="t" r="r" b="b"/>
            <a:pathLst>
              <a:path w="1583054" h="1841500">
                <a:moveTo>
                  <a:pt x="789177" y="0"/>
                </a:moveTo>
                <a:lnTo>
                  <a:pt x="1582674" y="461517"/>
                </a:lnTo>
                <a:lnTo>
                  <a:pt x="1582860" y="512891"/>
                </a:lnTo>
                <a:lnTo>
                  <a:pt x="1582961" y="564229"/>
                </a:lnTo>
                <a:lnTo>
                  <a:pt x="1582987" y="615536"/>
                </a:lnTo>
                <a:lnTo>
                  <a:pt x="1582949" y="666817"/>
                </a:lnTo>
                <a:lnTo>
                  <a:pt x="1582858" y="718076"/>
                </a:lnTo>
                <a:lnTo>
                  <a:pt x="1582725" y="769318"/>
                </a:lnTo>
                <a:lnTo>
                  <a:pt x="1582561" y="820548"/>
                </a:lnTo>
                <a:lnTo>
                  <a:pt x="1582376" y="871770"/>
                </a:lnTo>
                <a:lnTo>
                  <a:pt x="1582181" y="922988"/>
                </a:lnTo>
                <a:lnTo>
                  <a:pt x="1581988" y="974207"/>
                </a:lnTo>
                <a:lnTo>
                  <a:pt x="1581807" y="1025432"/>
                </a:lnTo>
                <a:lnTo>
                  <a:pt x="1581648" y="1076668"/>
                </a:lnTo>
                <a:lnTo>
                  <a:pt x="1581523" y="1127918"/>
                </a:lnTo>
                <a:lnTo>
                  <a:pt x="1581443" y="1179188"/>
                </a:lnTo>
                <a:lnTo>
                  <a:pt x="1581418" y="1230482"/>
                </a:lnTo>
                <a:lnTo>
                  <a:pt x="1581460" y="1281804"/>
                </a:lnTo>
                <a:lnTo>
                  <a:pt x="1581578" y="1333160"/>
                </a:lnTo>
                <a:lnTo>
                  <a:pt x="1581785" y="1384553"/>
                </a:lnTo>
                <a:lnTo>
                  <a:pt x="791337" y="1841499"/>
                </a:lnTo>
                <a:lnTo>
                  <a:pt x="0" y="1384427"/>
                </a:lnTo>
                <a:lnTo>
                  <a:pt x="0" y="463676"/>
                </a:lnTo>
                <a:lnTo>
                  <a:pt x="789177" y="0"/>
                </a:lnTo>
                <a:close/>
              </a:path>
            </a:pathLst>
          </a:custGeom>
          <a:ln w="19050">
            <a:solidFill>
              <a:srgbClr val="DCD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85A9DA19-E34F-D6EF-94CF-07178E917567}"/>
              </a:ext>
            </a:extLst>
          </p:cNvPr>
          <p:cNvSpPr/>
          <p:nvPr/>
        </p:nvSpPr>
        <p:spPr>
          <a:xfrm>
            <a:off x="6689471" y="3606189"/>
            <a:ext cx="1732184" cy="2157317"/>
          </a:xfrm>
          <a:custGeom>
            <a:avLst/>
            <a:gdLst/>
            <a:ahLst/>
            <a:cxnLst/>
            <a:rect l="l" t="t" r="r" b="b"/>
            <a:pathLst>
              <a:path w="1583054" h="1842135">
                <a:moveTo>
                  <a:pt x="789177" y="0"/>
                </a:moveTo>
                <a:lnTo>
                  <a:pt x="1582674" y="461518"/>
                </a:lnTo>
                <a:lnTo>
                  <a:pt x="1582861" y="512892"/>
                </a:lnTo>
                <a:lnTo>
                  <a:pt x="1582965" y="564233"/>
                </a:lnTo>
                <a:lnTo>
                  <a:pt x="1582996" y="615545"/>
                </a:lnTo>
                <a:lnTo>
                  <a:pt x="1582964" y="666832"/>
                </a:lnTo>
                <a:lnTo>
                  <a:pt x="1582880" y="718098"/>
                </a:lnTo>
                <a:lnTo>
                  <a:pt x="1582753" y="769347"/>
                </a:lnTo>
                <a:lnTo>
                  <a:pt x="1582596" y="820583"/>
                </a:lnTo>
                <a:lnTo>
                  <a:pt x="1582418" y="871811"/>
                </a:lnTo>
                <a:lnTo>
                  <a:pt x="1582229" y="923035"/>
                </a:lnTo>
                <a:lnTo>
                  <a:pt x="1582040" y="974260"/>
                </a:lnTo>
                <a:lnTo>
                  <a:pt x="1581862" y="1025488"/>
                </a:lnTo>
                <a:lnTo>
                  <a:pt x="1581705" y="1076724"/>
                </a:lnTo>
                <a:lnTo>
                  <a:pt x="1581578" y="1127973"/>
                </a:lnTo>
                <a:lnTo>
                  <a:pt x="1581494" y="1179239"/>
                </a:lnTo>
                <a:lnTo>
                  <a:pt x="1581462" y="1230526"/>
                </a:lnTo>
                <a:lnTo>
                  <a:pt x="1581493" y="1281838"/>
                </a:lnTo>
                <a:lnTo>
                  <a:pt x="1581597" y="1333179"/>
                </a:lnTo>
                <a:lnTo>
                  <a:pt x="1581784" y="1384553"/>
                </a:lnTo>
                <a:lnTo>
                  <a:pt x="791337" y="1841627"/>
                </a:lnTo>
                <a:lnTo>
                  <a:pt x="0" y="1384427"/>
                </a:lnTo>
                <a:lnTo>
                  <a:pt x="0" y="463676"/>
                </a:lnTo>
                <a:lnTo>
                  <a:pt x="789177" y="0"/>
                </a:lnTo>
                <a:close/>
              </a:path>
            </a:pathLst>
          </a:custGeom>
          <a:ln w="19050">
            <a:solidFill>
              <a:srgbClr val="DCD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58E63A9C-3518-C0FF-D4D9-52E454B72F6A}"/>
              </a:ext>
            </a:extLst>
          </p:cNvPr>
          <p:cNvSpPr/>
          <p:nvPr/>
        </p:nvSpPr>
        <p:spPr>
          <a:xfrm>
            <a:off x="8949369" y="3596896"/>
            <a:ext cx="1732184" cy="2156573"/>
          </a:xfrm>
          <a:custGeom>
            <a:avLst/>
            <a:gdLst/>
            <a:ahLst/>
            <a:cxnLst/>
            <a:rect l="l" t="t" r="r" b="b"/>
            <a:pathLst>
              <a:path w="1583054" h="1841500">
                <a:moveTo>
                  <a:pt x="789177" y="0"/>
                </a:moveTo>
                <a:lnTo>
                  <a:pt x="1582674" y="461517"/>
                </a:lnTo>
                <a:lnTo>
                  <a:pt x="1582880" y="512891"/>
                </a:lnTo>
                <a:lnTo>
                  <a:pt x="1582998" y="564229"/>
                </a:lnTo>
                <a:lnTo>
                  <a:pt x="1583040" y="615536"/>
                </a:lnTo>
                <a:lnTo>
                  <a:pt x="1583015" y="666817"/>
                </a:lnTo>
                <a:lnTo>
                  <a:pt x="1582935" y="718076"/>
                </a:lnTo>
                <a:lnTo>
                  <a:pt x="1582810" y="769318"/>
                </a:lnTo>
                <a:lnTo>
                  <a:pt x="1582651" y="820548"/>
                </a:lnTo>
                <a:lnTo>
                  <a:pt x="1582470" y="871770"/>
                </a:lnTo>
                <a:lnTo>
                  <a:pt x="1582277" y="922988"/>
                </a:lnTo>
                <a:lnTo>
                  <a:pt x="1582082" y="974207"/>
                </a:lnTo>
                <a:lnTo>
                  <a:pt x="1581897" y="1025432"/>
                </a:lnTo>
                <a:lnTo>
                  <a:pt x="1581733" y="1076668"/>
                </a:lnTo>
                <a:lnTo>
                  <a:pt x="1581600" y="1127918"/>
                </a:lnTo>
                <a:lnTo>
                  <a:pt x="1581509" y="1179188"/>
                </a:lnTo>
                <a:lnTo>
                  <a:pt x="1581471" y="1230482"/>
                </a:lnTo>
                <a:lnTo>
                  <a:pt x="1581497" y="1281804"/>
                </a:lnTo>
                <a:lnTo>
                  <a:pt x="1581598" y="1333160"/>
                </a:lnTo>
                <a:lnTo>
                  <a:pt x="1581784" y="1384553"/>
                </a:lnTo>
                <a:lnTo>
                  <a:pt x="791336" y="1841500"/>
                </a:lnTo>
                <a:lnTo>
                  <a:pt x="0" y="1384427"/>
                </a:lnTo>
                <a:lnTo>
                  <a:pt x="0" y="463676"/>
                </a:lnTo>
                <a:lnTo>
                  <a:pt x="789177" y="0"/>
                </a:lnTo>
                <a:close/>
              </a:path>
            </a:pathLst>
          </a:custGeom>
          <a:ln w="19050">
            <a:solidFill>
              <a:srgbClr val="DCD2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5">
            <a:extLst>
              <a:ext uri="{FF2B5EF4-FFF2-40B4-BE49-F238E27FC236}">
                <a16:creationId xmlns:a16="http://schemas.microsoft.com/office/drawing/2014/main" id="{76F22A34-0FAB-B81C-E9A1-0BD934FB01F0}"/>
              </a:ext>
            </a:extLst>
          </p:cNvPr>
          <p:cNvGrpSpPr/>
          <p:nvPr/>
        </p:nvGrpSpPr>
        <p:grpSpPr>
          <a:xfrm>
            <a:off x="10300248" y="3568340"/>
            <a:ext cx="4120971" cy="2185574"/>
            <a:chOff x="7351966" y="2059432"/>
            <a:chExt cx="3766185" cy="1866264"/>
          </a:xfrm>
        </p:grpSpPr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1157C1D8-79F0-22DB-89F6-9EC4D722EAC2}"/>
                </a:ext>
              </a:extLst>
            </p:cNvPr>
            <p:cNvSpPr/>
            <p:nvPr/>
          </p:nvSpPr>
          <p:spPr>
            <a:xfrm>
              <a:off x="8407146" y="2068957"/>
              <a:ext cx="1583055" cy="1842135"/>
            </a:xfrm>
            <a:custGeom>
              <a:avLst/>
              <a:gdLst/>
              <a:ahLst/>
              <a:cxnLst/>
              <a:rect l="l" t="t" r="r" b="b"/>
              <a:pathLst>
                <a:path w="1583054" h="1842135">
                  <a:moveTo>
                    <a:pt x="789177" y="0"/>
                  </a:moveTo>
                  <a:lnTo>
                    <a:pt x="1582674" y="461517"/>
                  </a:lnTo>
                  <a:lnTo>
                    <a:pt x="1582861" y="512892"/>
                  </a:lnTo>
                  <a:lnTo>
                    <a:pt x="1582965" y="564233"/>
                  </a:lnTo>
                  <a:lnTo>
                    <a:pt x="1582996" y="615545"/>
                  </a:lnTo>
                  <a:lnTo>
                    <a:pt x="1582964" y="666832"/>
                  </a:lnTo>
                  <a:lnTo>
                    <a:pt x="1582880" y="718098"/>
                  </a:lnTo>
                  <a:lnTo>
                    <a:pt x="1582753" y="769347"/>
                  </a:lnTo>
                  <a:lnTo>
                    <a:pt x="1582596" y="820583"/>
                  </a:lnTo>
                  <a:lnTo>
                    <a:pt x="1582418" y="871811"/>
                  </a:lnTo>
                  <a:lnTo>
                    <a:pt x="1582229" y="923035"/>
                  </a:lnTo>
                  <a:lnTo>
                    <a:pt x="1582040" y="974260"/>
                  </a:lnTo>
                  <a:lnTo>
                    <a:pt x="1581862" y="1025488"/>
                  </a:lnTo>
                  <a:lnTo>
                    <a:pt x="1581705" y="1076724"/>
                  </a:lnTo>
                  <a:lnTo>
                    <a:pt x="1581578" y="1127973"/>
                  </a:lnTo>
                  <a:lnTo>
                    <a:pt x="1581494" y="1179239"/>
                  </a:lnTo>
                  <a:lnTo>
                    <a:pt x="1581462" y="1230526"/>
                  </a:lnTo>
                  <a:lnTo>
                    <a:pt x="1581493" y="1281838"/>
                  </a:lnTo>
                  <a:lnTo>
                    <a:pt x="1581597" y="1333179"/>
                  </a:lnTo>
                  <a:lnTo>
                    <a:pt x="1581784" y="1384553"/>
                  </a:lnTo>
                  <a:lnTo>
                    <a:pt x="791336" y="1841626"/>
                  </a:lnTo>
                  <a:lnTo>
                    <a:pt x="0" y="1384427"/>
                  </a:lnTo>
                  <a:lnTo>
                    <a:pt x="0" y="463676"/>
                  </a:lnTo>
                  <a:lnTo>
                    <a:pt x="789177" y="0"/>
                  </a:lnTo>
                  <a:close/>
                </a:path>
              </a:pathLst>
            </a:custGeom>
            <a:ln w="19050">
              <a:solidFill>
                <a:srgbClr val="DCD2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7">
              <a:extLst>
                <a:ext uri="{FF2B5EF4-FFF2-40B4-BE49-F238E27FC236}">
                  <a16:creationId xmlns:a16="http://schemas.microsoft.com/office/drawing/2014/main" id="{DD93D001-175B-9069-E288-E07C20489E5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61428" y="2073402"/>
              <a:ext cx="1621027" cy="1841627"/>
            </a:xfrm>
            <a:prstGeom prst="rect">
              <a:avLst/>
            </a:prstGeom>
          </p:spPr>
        </p:pic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A4B1D0B3-E761-A0D6-C09F-51D84EB4D9B0}"/>
                </a:ext>
              </a:extLst>
            </p:cNvPr>
            <p:cNvSpPr/>
            <p:nvPr/>
          </p:nvSpPr>
          <p:spPr>
            <a:xfrm>
              <a:off x="7356729" y="2067941"/>
              <a:ext cx="1630680" cy="1852930"/>
            </a:xfrm>
            <a:custGeom>
              <a:avLst/>
              <a:gdLst/>
              <a:ahLst/>
              <a:cxnLst/>
              <a:rect l="l" t="t" r="r" b="b"/>
              <a:pathLst>
                <a:path w="1630679" h="1852929">
                  <a:moveTo>
                    <a:pt x="798322" y="0"/>
                  </a:moveTo>
                  <a:lnTo>
                    <a:pt x="1627759" y="467106"/>
                  </a:lnTo>
                  <a:lnTo>
                    <a:pt x="1630552" y="1390142"/>
                  </a:lnTo>
                  <a:lnTo>
                    <a:pt x="827786" y="1852549"/>
                  </a:lnTo>
                  <a:lnTo>
                    <a:pt x="7747" y="1395095"/>
                  </a:lnTo>
                  <a:lnTo>
                    <a:pt x="0" y="465709"/>
                  </a:lnTo>
                  <a:lnTo>
                    <a:pt x="798322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9">
              <a:extLst>
                <a:ext uri="{FF2B5EF4-FFF2-40B4-BE49-F238E27FC236}">
                  <a16:creationId xmlns:a16="http://schemas.microsoft.com/office/drawing/2014/main" id="{F5D9B8CD-C9A4-C012-98E6-C9FBCC8AB41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7535" y="2073402"/>
              <a:ext cx="1621028" cy="1841627"/>
            </a:xfrm>
            <a:prstGeom prst="rect">
              <a:avLst/>
            </a:prstGeom>
          </p:spPr>
        </p:pic>
        <p:sp>
          <p:nvSpPr>
            <p:cNvPr id="17" name="object 10">
              <a:extLst>
                <a:ext uri="{FF2B5EF4-FFF2-40B4-BE49-F238E27FC236}">
                  <a16:creationId xmlns:a16="http://schemas.microsoft.com/office/drawing/2014/main" id="{53E6AB64-7881-14F4-79BD-69FDDF0E7412}"/>
                </a:ext>
              </a:extLst>
            </p:cNvPr>
            <p:cNvSpPr/>
            <p:nvPr/>
          </p:nvSpPr>
          <p:spPr>
            <a:xfrm>
              <a:off x="9482709" y="2067941"/>
              <a:ext cx="1630680" cy="1852930"/>
            </a:xfrm>
            <a:custGeom>
              <a:avLst/>
              <a:gdLst/>
              <a:ahLst/>
              <a:cxnLst/>
              <a:rect l="l" t="t" r="r" b="b"/>
              <a:pathLst>
                <a:path w="1630679" h="1852929">
                  <a:moveTo>
                    <a:pt x="798322" y="0"/>
                  </a:moveTo>
                  <a:lnTo>
                    <a:pt x="1627886" y="467106"/>
                  </a:lnTo>
                  <a:lnTo>
                    <a:pt x="1630680" y="1390142"/>
                  </a:lnTo>
                  <a:lnTo>
                    <a:pt x="827786" y="1852549"/>
                  </a:lnTo>
                  <a:lnTo>
                    <a:pt x="7874" y="1395095"/>
                  </a:lnTo>
                  <a:lnTo>
                    <a:pt x="0" y="465709"/>
                  </a:lnTo>
                  <a:lnTo>
                    <a:pt x="798322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2">
            <a:extLst>
              <a:ext uri="{FF2B5EF4-FFF2-40B4-BE49-F238E27FC236}">
                <a16:creationId xmlns:a16="http://schemas.microsoft.com/office/drawing/2014/main" id="{05B0D533-B1C9-FCC8-E15D-D112F43E9ECC}"/>
              </a:ext>
            </a:extLst>
          </p:cNvPr>
          <p:cNvSpPr txBox="1"/>
          <p:nvPr/>
        </p:nvSpPr>
        <p:spPr>
          <a:xfrm>
            <a:off x="4965734" y="6182167"/>
            <a:ext cx="251766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lang="en-US" sz="2400" b="1" spc="-20" dirty="0">
                <a:solidFill>
                  <a:srgbClr val="173960"/>
                </a:solidFill>
                <a:latin typeface="Arial"/>
                <a:cs typeface="Arial"/>
              </a:rPr>
              <a:t>ZERO </a:t>
            </a:r>
            <a:r>
              <a:rPr sz="2400" b="1" spc="-20" dirty="0">
                <a:solidFill>
                  <a:srgbClr val="173960"/>
                </a:solidFill>
                <a:latin typeface="Arial"/>
                <a:cs typeface="Arial"/>
              </a:rPr>
              <a:t>DUTY</a:t>
            </a:r>
            <a:r>
              <a:rPr lang="en-US" sz="2400" b="1" spc="-20" dirty="0">
                <a:solidFill>
                  <a:srgbClr val="173960"/>
                </a:solidFill>
                <a:latin typeface="Arial"/>
                <a:cs typeface="Arial"/>
              </a:rPr>
              <a:t> IN EUROPE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1" name="object 13">
            <a:extLst>
              <a:ext uri="{FF2B5EF4-FFF2-40B4-BE49-F238E27FC236}">
                <a16:creationId xmlns:a16="http://schemas.microsoft.com/office/drawing/2014/main" id="{CEF07C26-280B-C22F-FC91-40ACC567F2AF}"/>
              </a:ext>
            </a:extLst>
          </p:cNvPr>
          <p:cNvSpPr txBox="1"/>
          <p:nvPr/>
        </p:nvSpPr>
        <p:spPr>
          <a:xfrm>
            <a:off x="7707171" y="5997501"/>
            <a:ext cx="214073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spc="-240" dirty="0">
                <a:solidFill>
                  <a:srgbClr val="173960"/>
                </a:solidFill>
                <a:latin typeface="Arial"/>
                <a:cs typeface="Arial"/>
              </a:rPr>
              <a:t>ENVIRONMENT </a:t>
            </a:r>
            <a:r>
              <a:rPr sz="2400" b="1" spc="-120" dirty="0">
                <a:solidFill>
                  <a:srgbClr val="173960"/>
                </a:solidFill>
                <a:latin typeface="Arial"/>
                <a:cs typeface="Arial"/>
              </a:rPr>
              <a:t>FRIENDLY </a:t>
            </a:r>
            <a:r>
              <a:rPr sz="2400" b="1" spc="-300" dirty="0">
                <a:solidFill>
                  <a:srgbClr val="173960"/>
                </a:solidFill>
                <a:latin typeface="Arial"/>
                <a:cs typeface="Arial"/>
              </a:rPr>
              <a:t>PRODUCTS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14">
            <a:extLst>
              <a:ext uri="{FF2B5EF4-FFF2-40B4-BE49-F238E27FC236}">
                <a16:creationId xmlns:a16="http://schemas.microsoft.com/office/drawing/2014/main" id="{3694392D-515D-088B-7385-98B44DBE7BF4}"/>
              </a:ext>
            </a:extLst>
          </p:cNvPr>
          <p:cNvSpPr txBox="1"/>
          <p:nvPr/>
        </p:nvSpPr>
        <p:spPr>
          <a:xfrm>
            <a:off x="10428580" y="5977505"/>
            <a:ext cx="1655754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spc="-320" dirty="0">
                <a:solidFill>
                  <a:srgbClr val="173960"/>
                </a:solidFill>
                <a:latin typeface="Arial"/>
                <a:cs typeface="Arial"/>
              </a:rPr>
              <a:t>BEST</a:t>
            </a:r>
            <a:r>
              <a:rPr sz="2400" b="1" spc="-15" dirty="0">
                <a:solidFill>
                  <a:srgbClr val="173960"/>
                </a:solidFill>
                <a:latin typeface="Arial"/>
                <a:cs typeface="Arial"/>
              </a:rPr>
              <a:t> </a:t>
            </a:r>
            <a:r>
              <a:rPr sz="2400" b="1" spc="-315" dirty="0">
                <a:solidFill>
                  <a:srgbClr val="173960"/>
                </a:solidFill>
                <a:latin typeface="Arial"/>
                <a:cs typeface="Arial"/>
              </a:rPr>
              <a:t>PRICE </a:t>
            </a:r>
            <a:r>
              <a:rPr sz="2400" b="1" spc="-265" dirty="0">
                <a:solidFill>
                  <a:srgbClr val="173960"/>
                </a:solidFill>
                <a:latin typeface="Arial"/>
                <a:cs typeface="Arial"/>
              </a:rPr>
              <a:t>FOR</a:t>
            </a:r>
            <a:r>
              <a:rPr sz="2400" b="1" spc="-5" dirty="0">
                <a:solidFill>
                  <a:srgbClr val="173960"/>
                </a:solidFill>
                <a:latin typeface="Arial"/>
                <a:cs typeface="Arial"/>
              </a:rPr>
              <a:t> </a:t>
            </a:r>
            <a:r>
              <a:rPr sz="2400" b="1" spc="-345" dirty="0">
                <a:solidFill>
                  <a:srgbClr val="173960"/>
                </a:solidFill>
                <a:latin typeface="Arial"/>
                <a:cs typeface="Arial"/>
              </a:rPr>
              <a:t>BEST </a:t>
            </a:r>
            <a:r>
              <a:rPr sz="2400" b="1" spc="-110" dirty="0">
                <a:solidFill>
                  <a:srgbClr val="173960"/>
                </a:solidFill>
                <a:latin typeface="Arial"/>
                <a:cs typeface="Arial"/>
              </a:rPr>
              <a:t>QUALITY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3" name="object 15">
            <a:extLst>
              <a:ext uri="{FF2B5EF4-FFF2-40B4-BE49-F238E27FC236}">
                <a16:creationId xmlns:a16="http://schemas.microsoft.com/office/drawing/2014/main" id="{1115B90D-E141-37D1-1B44-7D2C546D27BF}"/>
              </a:ext>
            </a:extLst>
          </p:cNvPr>
          <p:cNvSpPr txBox="1"/>
          <p:nvPr/>
        </p:nvSpPr>
        <p:spPr>
          <a:xfrm>
            <a:off x="12273465" y="5944320"/>
            <a:ext cx="281679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7510">
              <a:lnSpc>
                <a:spcPct val="100000"/>
              </a:lnSpc>
              <a:spcBef>
                <a:spcPts val="100"/>
              </a:spcBef>
            </a:pPr>
            <a:r>
              <a:rPr sz="2400" b="1" spc="-280" dirty="0">
                <a:solidFill>
                  <a:srgbClr val="173960"/>
                </a:solidFill>
                <a:latin typeface="Arial"/>
                <a:cs typeface="Arial"/>
              </a:rPr>
              <a:t>FOCUSED</a:t>
            </a:r>
            <a:r>
              <a:rPr sz="2400" b="1" spc="5" dirty="0">
                <a:solidFill>
                  <a:srgbClr val="17396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173960"/>
                </a:solidFill>
                <a:latin typeface="Arial"/>
                <a:cs typeface="Arial"/>
              </a:rPr>
              <a:t>ON </a:t>
            </a:r>
            <a:r>
              <a:rPr sz="2400" b="1" spc="-265" dirty="0">
                <a:solidFill>
                  <a:srgbClr val="173960"/>
                </a:solidFill>
                <a:latin typeface="Arial"/>
                <a:cs typeface="Arial"/>
              </a:rPr>
              <a:t>COMPLIANCE</a:t>
            </a:r>
            <a:r>
              <a:rPr sz="2400" b="1" spc="15" dirty="0">
                <a:solidFill>
                  <a:srgbClr val="173960"/>
                </a:solidFill>
                <a:latin typeface="Arial"/>
                <a:cs typeface="Arial"/>
              </a:rPr>
              <a:t> </a:t>
            </a:r>
            <a:r>
              <a:rPr sz="2400" b="1" spc="-305" dirty="0">
                <a:solidFill>
                  <a:srgbClr val="173960"/>
                </a:solidFill>
                <a:latin typeface="Arial"/>
                <a:cs typeface="Arial"/>
              </a:rPr>
              <a:t>ISSUE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4" name="object 16">
            <a:extLst>
              <a:ext uri="{FF2B5EF4-FFF2-40B4-BE49-F238E27FC236}">
                <a16:creationId xmlns:a16="http://schemas.microsoft.com/office/drawing/2014/main" id="{58145E77-0795-0C34-8F61-A374840EB3EE}"/>
              </a:ext>
            </a:extLst>
          </p:cNvPr>
          <p:cNvSpPr txBox="1"/>
          <p:nvPr/>
        </p:nvSpPr>
        <p:spPr>
          <a:xfrm>
            <a:off x="3197739" y="6173502"/>
            <a:ext cx="142437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0645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solidFill>
                  <a:srgbClr val="173960"/>
                </a:solidFill>
                <a:latin typeface="Arial"/>
                <a:cs typeface="Arial"/>
              </a:rPr>
              <a:t>ON</a:t>
            </a:r>
            <a:r>
              <a:rPr sz="2400" b="1" spc="10" dirty="0">
                <a:solidFill>
                  <a:srgbClr val="173960"/>
                </a:solidFill>
                <a:latin typeface="Arial"/>
                <a:cs typeface="Arial"/>
              </a:rPr>
              <a:t> </a:t>
            </a:r>
            <a:r>
              <a:rPr sz="2400" b="1" spc="-65" dirty="0">
                <a:solidFill>
                  <a:srgbClr val="173960"/>
                </a:solidFill>
                <a:latin typeface="Arial"/>
                <a:cs typeface="Arial"/>
              </a:rPr>
              <a:t>TIME </a:t>
            </a:r>
            <a:r>
              <a:rPr sz="2400" b="1" spc="-265" dirty="0">
                <a:solidFill>
                  <a:srgbClr val="173960"/>
                </a:solidFill>
                <a:latin typeface="Arial"/>
                <a:cs typeface="Arial"/>
              </a:rPr>
              <a:t>DELIVERY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27" name="object 17">
            <a:extLst>
              <a:ext uri="{FF2B5EF4-FFF2-40B4-BE49-F238E27FC236}">
                <a16:creationId xmlns:a16="http://schemas.microsoft.com/office/drawing/2014/main" id="{2AC20DD5-FEFF-A9E5-DAB5-45DDCF9C6E73}"/>
              </a:ext>
            </a:extLst>
          </p:cNvPr>
          <p:cNvGrpSpPr/>
          <p:nvPr/>
        </p:nvGrpSpPr>
        <p:grpSpPr>
          <a:xfrm>
            <a:off x="2987875" y="3626455"/>
            <a:ext cx="1794717" cy="2181114"/>
            <a:chOff x="973734" y="2063178"/>
            <a:chExt cx="1640205" cy="1862455"/>
          </a:xfrm>
        </p:grpSpPr>
        <p:pic>
          <p:nvPicPr>
            <p:cNvPr id="28" name="object 18">
              <a:extLst>
                <a:ext uri="{FF2B5EF4-FFF2-40B4-BE49-F238E27FC236}">
                  <a16:creationId xmlns:a16="http://schemas.microsoft.com/office/drawing/2014/main" id="{C3A26B69-2DB1-49BC-7EED-D7798782F50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3284" y="2073402"/>
              <a:ext cx="1620977" cy="1841627"/>
            </a:xfrm>
            <a:prstGeom prst="rect">
              <a:avLst/>
            </a:prstGeom>
          </p:spPr>
        </p:pic>
        <p:sp>
          <p:nvSpPr>
            <p:cNvPr id="29" name="object 19">
              <a:extLst>
                <a:ext uri="{FF2B5EF4-FFF2-40B4-BE49-F238E27FC236}">
                  <a16:creationId xmlns:a16="http://schemas.microsoft.com/office/drawing/2014/main" id="{00BCD87B-30CC-819A-45E1-9F27895C7D1F}"/>
                </a:ext>
              </a:extLst>
            </p:cNvPr>
            <p:cNvSpPr/>
            <p:nvPr/>
          </p:nvSpPr>
          <p:spPr>
            <a:xfrm>
              <a:off x="978496" y="2067941"/>
              <a:ext cx="1630680" cy="1852930"/>
            </a:xfrm>
            <a:custGeom>
              <a:avLst/>
              <a:gdLst/>
              <a:ahLst/>
              <a:cxnLst/>
              <a:rect l="l" t="t" r="r" b="b"/>
              <a:pathLst>
                <a:path w="1630680" h="1852929">
                  <a:moveTo>
                    <a:pt x="798360" y="0"/>
                  </a:moveTo>
                  <a:lnTo>
                    <a:pt x="1627797" y="467106"/>
                  </a:lnTo>
                  <a:lnTo>
                    <a:pt x="1630591" y="1390142"/>
                  </a:lnTo>
                  <a:lnTo>
                    <a:pt x="827824" y="1852549"/>
                  </a:lnTo>
                  <a:lnTo>
                    <a:pt x="7810" y="1395095"/>
                  </a:lnTo>
                  <a:lnTo>
                    <a:pt x="0" y="465709"/>
                  </a:lnTo>
                  <a:lnTo>
                    <a:pt x="79836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20">
            <a:extLst>
              <a:ext uri="{FF2B5EF4-FFF2-40B4-BE49-F238E27FC236}">
                <a16:creationId xmlns:a16="http://schemas.microsoft.com/office/drawing/2014/main" id="{8DAF5987-6531-F268-67D5-F494968ED6A9}"/>
              </a:ext>
            </a:extLst>
          </p:cNvPr>
          <p:cNvGrpSpPr/>
          <p:nvPr/>
        </p:nvGrpSpPr>
        <p:grpSpPr>
          <a:xfrm>
            <a:off x="5421082" y="3599645"/>
            <a:ext cx="1784295" cy="2169959"/>
            <a:chOff x="3104515" y="2067941"/>
            <a:chExt cx="1630681" cy="1852930"/>
          </a:xfrm>
        </p:grpSpPr>
        <p:pic>
          <p:nvPicPr>
            <p:cNvPr id="31" name="object 21">
              <a:extLst>
                <a:ext uri="{FF2B5EF4-FFF2-40B4-BE49-F238E27FC236}">
                  <a16:creationId xmlns:a16="http://schemas.microsoft.com/office/drawing/2014/main" id="{EB1170A7-CF52-36DD-B2EE-4E94034C2E6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09340" y="2073402"/>
              <a:ext cx="1621028" cy="1841627"/>
            </a:xfrm>
            <a:prstGeom prst="rect">
              <a:avLst/>
            </a:prstGeom>
          </p:spPr>
        </p:pic>
        <p:sp>
          <p:nvSpPr>
            <p:cNvPr id="32" name="object 22">
              <a:extLst>
                <a:ext uri="{FF2B5EF4-FFF2-40B4-BE49-F238E27FC236}">
                  <a16:creationId xmlns:a16="http://schemas.microsoft.com/office/drawing/2014/main" id="{F71C5F0B-09E7-EA1F-77C7-B1D23406E6F2}"/>
                </a:ext>
              </a:extLst>
            </p:cNvPr>
            <p:cNvSpPr/>
            <p:nvPr/>
          </p:nvSpPr>
          <p:spPr>
            <a:xfrm>
              <a:off x="3104514" y="2067941"/>
              <a:ext cx="1630680" cy="1852930"/>
            </a:xfrm>
            <a:custGeom>
              <a:avLst/>
              <a:gdLst/>
              <a:ahLst/>
              <a:cxnLst/>
              <a:rect l="l" t="t" r="r" b="b"/>
              <a:pathLst>
                <a:path w="1630679" h="1852929">
                  <a:moveTo>
                    <a:pt x="798322" y="0"/>
                  </a:moveTo>
                  <a:lnTo>
                    <a:pt x="1627886" y="467106"/>
                  </a:lnTo>
                  <a:lnTo>
                    <a:pt x="1630680" y="1390142"/>
                  </a:lnTo>
                  <a:lnTo>
                    <a:pt x="827786" y="1852549"/>
                  </a:lnTo>
                  <a:lnTo>
                    <a:pt x="7874" y="1395095"/>
                  </a:lnTo>
                  <a:lnTo>
                    <a:pt x="0" y="465709"/>
                  </a:lnTo>
                  <a:lnTo>
                    <a:pt x="798322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23">
            <a:extLst>
              <a:ext uri="{FF2B5EF4-FFF2-40B4-BE49-F238E27FC236}">
                <a16:creationId xmlns:a16="http://schemas.microsoft.com/office/drawing/2014/main" id="{D1F29EE3-1D19-5E90-37F0-5BCC75D643AE}"/>
              </a:ext>
            </a:extLst>
          </p:cNvPr>
          <p:cNvGrpSpPr/>
          <p:nvPr/>
        </p:nvGrpSpPr>
        <p:grpSpPr>
          <a:xfrm>
            <a:off x="7701960" y="3593769"/>
            <a:ext cx="1794717" cy="2181114"/>
            <a:chOff x="5225859" y="2063178"/>
            <a:chExt cx="1640205" cy="1862455"/>
          </a:xfrm>
        </p:grpSpPr>
        <p:pic>
          <p:nvPicPr>
            <p:cNvPr id="34" name="object 24">
              <a:extLst>
                <a:ext uri="{FF2B5EF4-FFF2-40B4-BE49-F238E27FC236}">
                  <a16:creationId xmlns:a16="http://schemas.microsoft.com/office/drawing/2014/main" id="{1922C5AD-FC25-2A3D-2401-7BD00DD6A6D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35447" y="2073402"/>
              <a:ext cx="1621027" cy="1841627"/>
            </a:xfrm>
            <a:prstGeom prst="rect">
              <a:avLst/>
            </a:prstGeom>
          </p:spPr>
        </p:pic>
        <p:sp>
          <p:nvSpPr>
            <p:cNvPr id="35" name="object 25">
              <a:extLst>
                <a:ext uri="{FF2B5EF4-FFF2-40B4-BE49-F238E27FC236}">
                  <a16:creationId xmlns:a16="http://schemas.microsoft.com/office/drawing/2014/main" id="{72D8581F-9C6B-2CBD-93B7-5E4CEA640F00}"/>
                </a:ext>
              </a:extLst>
            </p:cNvPr>
            <p:cNvSpPr/>
            <p:nvPr/>
          </p:nvSpPr>
          <p:spPr>
            <a:xfrm>
              <a:off x="5230621" y="2067941"/>
              <a:ext cx="1630680" cy="1852930"/>
            </a:xfrm>
            <a:custGeom>
              <a:avLst/>
              <a:gdLst/>
              <a:ahLst/>
              <a:cxnLst/>
              <a:rect l="l" t="t" r="r" b="b"/>
              <a:pathLst>
                <a:path w="1630679" h="1852929">
                  <a:moveTo>
                    <a:pt x="798322" y="0"/>
                  </a:moveTo>
                  <a:lnTo>
                    <a:pt x="1627885" y="467106"/>
                  </a:lnTo>
                  <a:lnTo>
                    <a:pt x="1630552" y="1390142"/>
                  </a:lnTo>
                  <a:lnTo>
                    <a:pt x="827786" y="1852549"/>
                  </a:lnTo>
                  <a:lnTo>
                    <a:pt x="7874" y="1395095"/>
                  </a:lnTo>
                  <a:lnTo>
                    <a:pt x="0" y="465709"/>
                  </a:lnTo>
                  <a:lnTo>
                    <a:pt x="798322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71436D89-4F80-1775-493D-71FA788B30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083" y="596330"/>
            <a:ext cx="8011343" cy="274247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ED94AF7-FF08-88B0-B957-0708DAB2DD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69" y="-5445"/>
            <a:ext cx="4697929" cy="168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762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29953" y="3800572"/>
            <a:ext cx="339877" cy="339877"/>
          </a:xfrm>
          <a:custGeom>
            <a:avLst/>
            <a:gdLst/>
            <a:ahLst/>
            <a:cxnLst/>
            <a:rect l="l" t="t" r="r" b="b"/>
            <a:pathLst>
              <a:path w="339877" h="339877">
                <a:moveTo>
                  <a:pt x="0" y="0"/>
                </a:moveTo>
                <a:lnTo>
                  <a:pt x="339876" y="0"/>
                </a:lnTo>
                <a:lnTo>
                  <a:pt x="339876" y="339877"/>
                </a:lnTo>
                <a:lnTo>
                  <a:pt x="0" y="3398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929953" y="5124426"/>
            <a:ext cx="339877" cy="339877"/>
          </a:xfrm>
          <a:custGeom>
            <a:avLst/>
            <a:gdLst/>
            <a:ahLst/>
            <a:cxnLst/>
            <a:rect l="l" t="t" r="r" b="b"/>
            <a:pathLst>
              <a:path w="339877" h="339877">
                <a:moveTo>
                  <a:pt x="0" y="0"/>
                </a:moveTo>
                <a:lnTo>
                  <a:pt x="339876" y="0"/>
                </a:lnTo>
                <a:lnTo>
                  <a:pt x="339876" y="339877"/>
                </a:lnTo>
                <a:lnTo>
                  <a:pt x="0" y="3398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929953" y="6389221"/>
            <a:ext cx="339877" cy="332230"/>
          </a:xfrm>
          <a:custGeom>
            <a:avLst/>
            <a:gdLst/>
            <a:ahLst/>
            <a:cxnLst/>
            <a:rect l="l" t="t" r="r" b="b"/>
            <a:pathLst>
              <a:path w="339877" h="332230">
                <a:moveTo>
                  <a:pt x="0" y="0"/>
                </a:moveTo>
                <a:lnTo>
                  <a:pt x="339876" y="0"/>
                </a:lnTo>
                <a:lnTo>
                  <a:pt x="339876" y="332229"/>
                </a:lnTo>
                <a:lnTo>
                  <a:pt x="0" y="3322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929953" y="7594639"/>
            <a:ext cx="339877" cy="422864"/>
          </a:xfrm>
          <a:custGeom>
            <a:avLst/>
            <a:gdLst/>
            <a:ahLst/>
            <a:cxnLst/>
            <a:rect l="l" t="t" r="r" b="b"/>
            <a:pathLst>
              <a:path w="339877" h="422864">
                <a:moveTo>
                  <a:pt x="0" y="0"/>
                </a:moveTo>
                <a:lnTo>
                  <a:pt x="339876" y="0"/>
                </a:lnTo>
                <a:lnTo>
                  <a:pt x="339876" y="422864"/>
                </a:lnTo>
                <a:lnTo>
                  <a:pt x="0" y="4228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1601816">
            <a:off x="-4179754" y="7423432"/>
            <a:ext cx="6028559" cy="3304731"/>
          </a:xfrm>
          <a:custGeom>
            <a:avLst/>
            <a:gdLst/>
            <a:ahLst/>
            <a:cxnLst/>
            <a:rect l="l" t="t" r="r" b="b"/>
            <a:pathLst>
              <a:path w="6028559" h="3304731">
                <a:moveTo>
                  <a:pt x="0" y="0"/>
                </a:moveTo>
                <a:lnTo>
                  <a:pt x="6028559" y="0"/>
                </a:lnTo>
                <a:lnTo>
                  <a:pt x="6028559" y="3304732"/>
                </a:lnTo>
                <a:lnTo>
                  <a:pt x="0" y="33047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b="-47305"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1226776">
            <a:off x="12953809" y="-545711"/>
            <a:ext cx="6925789" cy="4383109"/>
          </a:xfrm>
          <a:custGeom>
            <a:avLst/>
            <a:gdLst/>
            <a:ahLst/>
            <a:cxnLst/>
            <a:rect l="l" t="t" r="r" b="b"/>
            <a:pathLst>
              <a:path w="6925789" h="4383109">
                <a:moveTo>
                  <a:pt x="0" y="0"/>
                </a:moveTo>
                <a:lnTo>
                  <a:pt x="6925789" y="0"/>
                </a:lnTo>
                <a:lnTo>
                  <a:pt x="6925789" y="4383108"/>
                </a:lnTo>
                <a:lnTo>
                  <a:pt x="0" y="43831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b="-49715"/>
            </a:stretch>
          </a:blipFill>
          <a:ln cap="sq">
            <a:noFill/>
            <a:prstDash val="solid"/>
            <a:miter/>
          </a:ln>
        </p:spPr>
      </p:sp>
      <p:grpSp>
        <p:nvGrpSpPr>
          <p:cNvPr id="8" name="Group 8"/>
          <p:cNvGrpSpPr/>
          <p:nvPr/>
        </p:nvGrpSpPr>
        <p:grpSpPr>
          <a:xfrm>
            <a:off x="10993706" y="869142"/>
            <a:ext cx="5688753" cy="8850444"/>
            <a:chOff x="0" y="0"/>
            <a:chExt cx="881337" cy="13711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81337" cy="1371165"/>
            </a:xfrm>
            <a:custGeom>
              <a:avLst/>
              <a:gdLst/>
              <a:ahLst/>
              <a:cxnLst/>
              <a:rect l="l" t="t" r="r" b="b"/>
              <a:pathLst>
                <a:path w="881337" h="1371165">
                  <a:moveTo>
                    <a:pt x="81655" y="0"/>
                  </a:moveTo>
                  <a:lnTo>
                    <a:pt x="799682" y="0"/>
                  </a:lnTo>
                  <a:cubicBezTo>
                    <a:pt x="844778" y="0"/>
                    <a:pt x="881337" y="36558"/>
                    <a:pt x="881337" y="81655"/>
                  </a:cubicBezTo>
                  <a:lnTo>
                    <a:pt x="881337" y="1289510"/>
                  </a:lnTo>
                  <a:cubicBezTo>
                    <a:pt x="881337" y="1334607"/>
                    <a:pt x="844778" y="1371165"/>
                    <a:pt x="799682" y="1371165"/>
                  </a:cubicBezTo>
                  <a:lnTo>
                    <a:pt x="81655" y="1371165"/>
                  </a:lnTo>
                  <a:cubicBezTo>
                    <a:pt x="36558" y="1371165"/>
                    <a:pt x="0" y="1334607"/>
                    <a:pt x="0" y="1289510"/>
                  </a:cubicBezTo>
                  <a:lnTo>
                    <a:pt x="0" y="81655"/>
                  </a:lnTo>
                  <a:cubicBezTo>
                    <a:pt x="0" y="36558"/>
                    <a:pt x="36558" y="0"/>
                    <a:pt x="81655" y="0"/>
                  </a:cubicBezTo>
                  <a:close/>
                </a:path>
              </a:pathLst>
            </a:custGeom>
            <a:blipFill>
              <a:blip r:embed="rId14"/>
              <a:stretch>
                <a:fillRect l="-20758" r="-30898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8493464" y="3067026"/>
            <a:ext cx="481363" cy="404534"/>
          </a:xfrm>
          <a:custGeom>
            <a:avLst/>
            <a:gdLst/>
            <a:ahLst/>
            <a:cxnLst/>
            <a:rect l="l" t="t" r="r" b="b"/>
            <a:pathLst>
              <a:path w="481363" h="404534">
                <a:moveTo>
                  <a:pt x="0" y="0"/>
                </a:moveTo>
                <a:lnTo>
                  <a:pt x="481362" y="0"/>
                </a:lnTo>
                <a:lnTo>
                  <a:pt x="481362" y="404534"/>
                </a:lnTo>
                <a:lnTo>
                  <a:pt x="0" y="40453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821945" r="-46447" b="-1125861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929953" y="1891103"/>
            <a:ext cx="6744012" cy="113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40"/>
              </a:lnSpc>
            </a:pPr>
            <a:r>
              <a:rPr lang="en-US" sz="7400" b="1">
                <a:solidFill>
                  <a:srgbClr val="02377D"/>
                </a:solidFill>
                <a:latin typeface="Telegraf Bold"/>
                <a:ea typeface="Telegraf Bold"/>
                <a:cs typeface="Telegraf Bold"/>
                <a:sym typeface="Telegraf Bold"/>
              </a:rPr>
              <a:t>Contact Us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51046" y="3568283"/>
            <a:ext cx="6526279" cy="37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1E1E1E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Phone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51046" y="4019590"/>
            <a:ext cx="6526279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700" b="1">
                <a:solidFill>
                  <a:srgbClr val="02377D"/>
                </a:solidFill>
                <a:latin typeface="Telegraf Bold"/>
                <a:ea typeface="Telegraf Bold"/>
                <a:cs typeface="Telegraf Bold"/>
                <a:sym typeface="Telegraf Bold"/>
              </a:rPr>
              <a:t>+880 1841 013020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551046" y="4828363"/>
            <a:ext cx="6526279" cy="37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1E1E1E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Email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51046" y="5279671"/>
            <a:ext cx="6526279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700" b="1" dirty="0">
                <a:solidFill>
                  <a:srgbClr val="02377D"/>
                </a:solidFill>
                <a:latin typeface="Telegraf Bold"/>
                <a:ea typeface="Telegraf Bold"/>
                <a:cs typeface="Telegraf Bold"/>
                <a:sym typeface="Telegraf Bold"/>
              </a:rPr>
              <a:t>ed.apbl@rflgroupbd.com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51046" y="6084216"/>
            <a:ext cx="6526279" cy="37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1E1E1E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Website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51046" y="6535524"/>
            <a:ext cx="6526279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700" b="1" u="sng" dirty="0">
                <a:solidFill>
                  <a:srgbClr val="02377D"/>
                </a:solidFill>
                <a:latin typeface="Telegraf Bold"/>
                <a:ea typeface="Telegraf Bold"/>
                <a:cs typeface="Telegraf Bold"/>
                <a:sym typeface="Telegraf Bold"/>
                <a:hlinkClick r:id="rId17" tooltip="https://apblbd.com"/>
              </a:rPr>
              <a:t>https://atsbl.com/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51046" y="7340069"/>
            <a:ext cx="6526279" cy="37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1E1E1E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Address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551046" y="7791377"/>
            <a:ext cx="6526279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700" b="1">
                <a:solidFill>
                  <a:srgbClr val="02377D"/>
                </a:solidFill>
                <a:latin typeface="Telegraf Bold"/>
                <a:ea typeface="Telegraf Bold"/>
                <a:cs typeface="Telegraf Bold"/>
                <a:sym typeface="Telegraf Bold"/>
              </a:rPr>
              <a:t>105 Pragati Swarani, Dhaka 1212</a:t>
            </a:r>
          </a:p>
        </p:txBody>
      </p:sp>
      <p:sp>
        <p:nvSpPr>
          <p:cNvPr id="20" name="Freeform 20"/>
          <p:cNvSpPr/>
          <p:nvPr/>
        </p:nvSpPr>
        <p:spPr>
          <a:xfrm>
            <a:off x="0" y="0"/>
            <a:ext cx="3706792" cy="1176906"/>
          </a:xfrm>
          <a:custGeom>
            <a:avLst/>
            <a:gdLst/>
            <a:ahLst/>
            <a:cxnLst/>
            <a:rect l="l" t="t" r="r" b="b"/>
            <a:pathLst>
              <a:path w="3706792" h="1176906">
                <a:moveTo>
                  <a:pt x="0" y="0"/>
                </a:moveTo>
                <a:lnTo>
                  <a:pt x="3706792" y="0"/>
                </a:lnTo>
                <a:lnTo>
                  <a:pt x="3706792" y="1176906"/>
                </a:lnTo>
                <a:lnTo>
                  <a:pt x="0" y="117690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27187">
            <a:off x="-3302797" y="4940763"/>
            <a:ext cx="8369586" cy="5440231"/>
          </a:xfrm>
          <a:custGeom>
            <a:avLst/>
            <a:gdLst/>
            <a:ahLst/>
            <a:cxnLst/>
            <a:rect l="l" t="t" r="r" b="b"/>
            <a:pathLst>
              <a:path w="8369586" h="5440231">
                <a:moveTo>
                  <a:pt x="0" y="0"/>
                </a:moveTo>
                <a:lnTo>
                  <a:pt x="8369586" y="0"/>
                </a:lnTo>
                <a:lnTo>
                  <a:pt x="8369586" y="5440231"/>
                </a:lnTo>
                <a:lnTo>
                  <a:pt x="0" y="54402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5381111" y="737545"/>
            <a:ext cx="615475" cy="582311"/>
          </a:xfrm>
          <a:custGeom>
            <a:avLst/>
            <a:gdLst/>
            <a:ahLst/>
            <a:cxnLst/>
            <a:rect l="l" t="t" r="r" b="b"/>
            <a:pathLst>
              <a:path w="615475" h="582311">
                <a:moveTo>
                  <a:pt x="0" y="0"/>
                </a:moveTo>
                <a:lnTo>
                  <a:pt x="615475" y="0"/>
                </a:lnTo>
                <a:lnTo>
                  <a:pt x="615475" y="582310"/>
                </a:lnTo>
                <a:lnTo>
                  <a:pt x="0" y="5823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22239" t="-99570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4820473" cy="1530500"/>
          </a:xfrm>
          <a:custGeom>
            <a:avLst/>
            <a:gdLst/>
            <a:ahLst/>
            <a:cxnLst/>
            <a:rect l="l" t="t" r="r" b="b"/>
            <a:pathLst>
              <a:path w="4820473" h="1530500">
                <a:moveTo>
                  <a:pt x="0" y="0"/>
                </a:moveTo>
                <a:lnTo>
                  <a:pt x="4820473" y="0"/>
                </a:lnTo>
                <a:lnTo>
                  <a:pt x="4820473" y="1530500"/>
                </a:lnTo>
                <a:lnTo>
                  <a:pt x="0" y="15305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59457" y="3844935"/>
            <a:ext cx="16399843" cy="2682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48"/>
              </a:lnSpc>
            </a:pPr>
            <a:r>
              <a:rPr lang="en-US" sz="9498" b="1" dirty="0">
                <a:solidFill>
                  <a:srgbClr val="02377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We’re ready to serve. Thank you!</a:t>
            </a:r>
          </a:p>
        </p:txBody>
      </p:sp>
      <p:sp>
        <p:nvSpPr>
          <p:cNvPr id="6" name="Freeform 6"/>
          <p:cNvSpPr/>
          <p:nvPr/>
        </p:nvSpPr>
        <p:spPr>
          <a:xfrm>
            <a:off x="12361651" y="6102532"/>
            <a:ext cx="6038920" cy="4184468"/>
          </a:xfrm>
          <a:custGeom>
            <a:avLst/>
            <a:gdLst/>
            <a:ahLst/>
            <a:cxnLst/>
            <a:rect l="l" t="t" r="r" b="b"/>
            <a:pathLst>
              <a:path w="6038920" h="4184468">
                <a:moveTo>
                  <a:pt x="0" y="0"/>
                </a:moveTo>
                <a:lnTo>
                  <a:pt x="6038920" y="0"/>
                </a:lnTo>
                <a:lnTo>
                  <a:pt x="6038920" y="4184468"/>
                </a:lnTo>
                <a:lnTo>
                  <a:pt x="0" y="41844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4693</TotalTime>
  <Words>1886</Words>
  <Application>Microsoft Office PowerPoint</Application>
  <PresentationFormat>Custom</PresentationFormat>
  <Paragraphs>561</Paragraphs>
  <Slides>43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9" baseType="lpstr">
      <vt:lpstr>DIN Pro Cond Bold</vt:lpstr>
      <vt:lpstr>Montserrat</vt:lpstr>
      <vt:lpstr>Bahnschrift</vt:lpstr>
      <vt:lpstr>Arial</vt:lpstr>
      <vt:lpstr>Montserrat Bold</vt:lpstr>
      <vt:lpstr>Myanmar Text</vt:lpstr>
      <vt:lpstr>Montserrat Medium</vt:lpstr>
      <vt:lpstr>Arial Narrow</vt:lpstr>
      <vt:lpstr>Proxima Nova</vt:lpstr>
      <vt:lpstr>Telegraf Bold</vt:lpstr>
      <vt:lpstr>Calibri</vt:lpstr>
      <vt:lpstr>Telegraf Medium</vt:lpstr>
      <vt:lpstr>Aptos Narrow</vt:lpstr>
      <vt:lpstr>Roboto</vt:lpstr>
      <vt:lpstr>SimSun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ATSBL - Company Profile</dc:title>
  <dc:creator>CS-MKTG-RFL-Brand-Getwell-MTO-Ishmam</dc:creator>
  <cp:lastModifiedBy>CS-MKTG-RFL-Brand-Elec-MTO-Ishmam</cp:lastModifiedBy>
  <cp:revision>36</cp:revision>
  <dcterms:created xsi:type="dcterms:W3CDTF">2006-08-16T00:00:00Z</dcterms:created>
  <dcterms:modified xsi:type="dcterms:W3CDTF">2025-09-18T09:29:21Z</dcterms:modified>
  <dc:identifier>DAGwZvPIoJk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10604477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S10.9.2</vt:lpwstr>
  </property>
</Properties>
</file>